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310" r:id="rId2"/>
    <p:sldId id="311" r:id="rId3"/>
    <p:sldId id="316" r:id="rId4"/>
    <p:sldId id="314" r:id="rId5"/>
    <p:sldId id="325" r:id="rId6"/>
    <p:sldId id="317" r:id="rId7"/>
    <p:sldId id="315" r:id="rId8"/>
    <p:sldId id="324" r:id="rId9"/>
    <p:sldId id="327" r:id="rId10"/>
    <p:sldId id="326" r:id="rId11"/>
    <p:sldId id="329" r:id="rId12"/>
    <p:sldId id="330" r:id="rId13"/>
    <p:sldId id="328" r:id="rId14"/>
    <p:sldId id="335" r:id="rId15"/>
    <p:sldId id="336" r:id="rId16"/>
    <p:sldId id="348" r:id="rId17"/>
    <p:sldId id="351" r:id="rId18"/>
    <p:sldId id="352" r:id="rId19"/>
    <p:sldId id="339" r:id="rId20"/>
    <p:sldId id="340" r:id="rId21"/>
    <p:sldId id="338" r:id="rId22"/>
    <p:sldId id="341" r:id="rId23"/>
    <p:sldId id="342" r:id="rId24"/>
    <p:sldId id="343" r:id="rId25"/>
    <p:sldId id="345" r:id="rId26"/>
    <p:sldId id="344" r:id="rId27"/>
    <p:sldId id="346" r:id="rId28"/>
    <p:sldId id="347" r:id="rId29"/>
    <p:sldId id="268" r:id="rId30"/>
    <p:sldId id="331" r:id="rId31"/>
    <p:sldId id="332" r:id="rId32"/>
    <p:sldId id="333" r:id="rId33"/>
    <p:sldId id="334" r:id="rId34"/>
    <p:sldId id="337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x="9144000" cy="5143500" type="screen16x9"/>
  <p:notesSz cx="6858000" cy="9144000"/>
  <p:defaultTextStyle>
    <a:lvl1pPr marL="0" lvl="0" algn="l" defTabSz="685800">
      <a:defRPr sz="1350" kern="1200">
        <a:solidFill>
          <a:schemeClr val="tx1"/>
        </a:solidFill>
        <a:latin typeface="Calibri"/>
        <a:ea typeface="等线"/>
      </a:defRPr>
    </a:lvl1pPr>
    <a:lvl2pPr marL="342900" lvl="1" algn="l" defTabSz="685800">
      <a:defRPr sz="1350" kern="1200">
        <a:solidFill>
          <a:schemeClr val="tx1"/>
        </a:solidFill>
        <a:latin typeface="Calibri"/>
        <a:ea typeface="等线"/>
      </a:defRPr>
    </a:lvl2pPr>
    <a:lvl3pPr marL="685800" lvl="2" algn="l" defTabSz="685800">
      <a:defRPr sz="1350" kern="1200">
        <a:solidFill>
          <a:schemeClr val="tx1"/>
        </a:solidFill>
        <a:latin typeface="Calibri"/>
        <a:ea typeface="等线"/>
      </a:defRPr>
    </a:lvl3pPr>
    <a:lvl4pPr marL="1028700" lvl="3" algn="l" defTabSz="685800">
      <a:defRPr sz="1350" kern="1200">
        <a:solidFill>
          <a:schemeClr val="tx1"/>
        </a:solidFill>
        <a:latin typeface="Calibri"/>
        <a:ea typeface="等线"/>
      </a:defRPr>
    </a:lvl4pPr>
    <a:lvl5pPr marL="1371600" lvl="4" algn="l" defTabSz="685800">
      <a:defRPr sz="1350" kern="1200">
        <a:solidFill>
          <a:schemeClr val="tx1"/>
        </a:solidFill>
        <a:latin typeface="Calibri"/>
        <a:ea typeface="等线"/>
      </a:defRPr>
    </a:lvl5pPr>
    <a:lvl6pPr marL="1714500" lvl="5" algn="l" defTabSz="685800">
      <a:defRPr sz="1350" kern="1200">
        <a:solidFill>
          <a:schemeClr val="tx1"/>
        </a:solidFill>
        <a:latin typeface="Calibri"/>
        <a:ea typeface="等线"/>
      </a:defRPr>
    </a:lvl6pPr>
    <a:lvl7pPr marL="2057400" lvl="6" algn="l" defTabSz="685800">
      <a:defRPr sz="1350" kern="1200">
        <a:solidFill>
          <a:schemeClr val="tx1"/>
        </a:solidFill>
        <a:latin typeface="Calibri"/>
        <a:ea typeface="等线"/>
      </a:defRPr>
    </a:lvl7pPr>
    <a:lvl8pPr marL="2400300" lvl="7" algn="l" defTabSz="685800">
      <a:defRPr sz="1350" kern="1200">
        <a:solidFill>
          <a:schemeClr val="tx1"/>
        </a:solidFill>
        <a:latin typeface="Calibri"/>
        <a:ea typeface="等线"/>
      </a:defRPr>
    </a:lvl8pPr>
    <a:lvl9pPr marL="2743200" lvl="8" algn="l" defTabSz="685800">
      <a:defRPr sz="1350" kern="1200">
        <a:solidFill>
          <a:schemeClr val="tx1"/>
        </a:solidFill>
        <a:latin typeface="Calibri"/>
        <a:ea typeface="等线"/>
      </a:defRPr>
    </a:lvl9pPr>
  </p:defaultTextStyle>
  <p:extLst>
    <p:ext uri="{521415D9-36F7-43E2-AB2F-B90AF26B5E84}">
      <p14:sectionLst xmlns:p14="http://schemas.microsoft.com/office/powerpoint/2010/main">
        <p14:section name="开篇" id="{1AF6B665-F27A-AF42-B7E5-09FD1DE5DCC5}">
          <p14:sldIdLst>
            <p14:sldId id="310"/>
            <p14:sldId id="311"/>
          </p14:sldIdLst>
        </p14:section>
        <p14:section name="课程介绍和课程目标" id="{2A227418-00C5-1E41-90D1-62BA5A496A1A}">
          <p14:sldIdLst>
            <p14:sldId id="316"/>
            <p14:sldId id="314"/>
            <p14:sldId id="325"/>
            <p14:sldId id="317"/>
            <p14:sldId id="315"/>
            <p14:sldId id="324"/>
          </p14:sldIdLst>
        </p14:section>
        <p14:section name="系统分析设计和实现" id="{076B7F75-A03B-E14F-9EA0-9DC05EB833ED}">
          <p14:sldIdLst>
            <p14:sldId id="327"/>
            <p14:sldId id="326"/>
            <p14:sldId id="329"/>
            <p14:sldId id="330"/>
            <p14:sldId id="328"/>
            <p14:sldId id="335"/>
            <p14:sldId id="336"/>
            <p14:sldId id="348"/>
            <p14:sldId id="351"/>
            <p14:sldId id="352"/>
            <p14:sldId id="339"/>
            <p14:sldId id="340"/>
            <p14:sldId id="338"/>
          </p14:sldIdLst>
        </p14:section>
        <p14:section name="性能度量和压力测试" id="{1B46E459-17D6-B946-B00D-48FB3C7D964D}">
          <p14:sldIdLst>
            <p14:sldId id="341"/>
            <p14:sldId id="342"/>
            <p14:sldId id="343"/>
            <p14:sldId id="345"/>
            <p14:sldId id="344"/>
            <p14:sldId id="346"/>
          </p14:sldIdLst>
        </p14:section>
        <p14:section name="架构持续优化和演进" id="{7D87400F-84E1-294E-8B41-E5249C5D386C}">
          <p14:sldIdLst>
            <p14:sldId id="347"/>
            <p14:sldId id="268"/>
            <p14:sldId id="331"/>
            <p14:sldId id="332"/>
            <p14:sldId id="333"/>
            <p14:sldId id="334"/>
            <p14:sldId id="337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wholeTbl>
      <a:tcTxStyle>
        <a:fontRef idx="minor">
          <a:srgbClr val="000000"/>
        </a:fontRef>
        <a:schemeClr val="dk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 w="6350" cap="flat" cmpd="sng">
              <a:solidFill>
                <a:schemeClr val="accent1"/>
              </a:solidFill>
              <a:prstDash val="solid"/>
              <a:miter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1V>
      <a:tcStyle>
        <a:tcBdr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lastCol>
      <a:tcTxStyle b="on"/>
      <a:tcStyle>
        <a:tcBdr>
          <a:left>
            <a:ln w="1270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1270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1270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accen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l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85"/>
    <p:restoredTop sz="81518"/>
  </p:normalViewPr>
  <p:slideViewPr>
    <p:cSldViewPr snapToGrid="0" snapToObjects="1">
      <p:cViewPr varScale="1">
        <p:scale>
          <a:sx n="121" d="100"/>
          <a:sy n="121" d="100"/>
        </p:scale>
        <p:origin x="5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2020/2/29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这就是我们即将开始的课程，引入标题后。大家好，开始课程之前，我先进行简单的个人介绍，牛皮吹完了，我们言归正传，大家都知道</a:t>
            </a:r>
            <a:endParaRPr kumimoji="1" lang="en-US" altLang="zh-CN" dirty="0"/>
          </a:p>
          <a:p>
            <a:r>
              <a:rPr kumimoji="1" lang="zh-CN" altLang="en-US" dirty="0"/>
              <a:t>电商业务：阿里，京东，拼多多，亚马逊</a:t>
            </a:r>
            <a:endParaRPr kumimoji="1" lang="en-US" altLang="zh-CN" dirty="0"/>
          </a:p>
          <a:p>
            <a:r>
              <a:rPr kumimoji="1" lang="zh-CN" altLang="en-US" dirty="0"/>
              <a:t>业务规模和技术难度来说，电商系统组成：商品和类目，搜索和推荐，交易和订单，支付和结算，营销和优惠，供应链和物流，会员和权益、买家和卖家等，</a:t>
            </a:r>
            <a:endParaRPr kumimoji="1" lang="en-US" altLang="zh-CN" dirty="0"/>
          </a:p>
          <a:p>
            <a:r>
              <a:rPr kumimoji="1" lang="zh-CN" altLang="en-US" dirty="0"/>
              <a:t>引入秒杀系统，一秒杀完，火车票，秒杀系统的特点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43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眼见为实，时间、库存，低价隐隐流量，买不到高并发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7916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没有业务场景，就没有技术目标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025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清晰的目标等于成功了一半，技术目标与业务场景的关联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559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2306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222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状态缓存</a:t>
            </a:r>
            <a:endParaRPr kumimoji="1" lang="en-US" altLang="zh-CN" dirty="0"/>
          </a:p>
          <a:p>
            <a:r>
              <a:rPr kumimoji="1" lang="zh-CN" altLang="en-US" dirty="0"/>
              <a:t>库存缓存</a:t>
            </a:r>
            <a:endParaRPr kumimoji="1" lang="en-US" altLang="zh-CN" dirty="0"/>
          </a:p>
          <a:p>
            <a:r>
              <a:rPr kumimoji="1" lang="zh-CN" altLang="en-US" dirty="0"/>
              <a:t>商品</a:t>
            </a:r>
            <a:r>
              <a:rPr kumimoji="1" lang="en-US" altLang="zh-CN" dirty="0"/>
              <a:t>id+</a:t>
            </a:r>
            <a:r>
              <a:rPr kumimoji="1" lang="zh-CN" altLang="en-US" dirty="0"/>
              <a:t>库存</a:t>
            </a:r>
            <a:endParaRPr kumimoji="1" lang="en-US" altLang="zh-CN" dirty="0"/>
          </a:p>
          <a:p>
            <a:r>
              <a:rPr kumimoji="1" lang="zh-CN" altLang="en-US" dirty="0"/>
              <a:t>商品</a:t>
            </a:r>
            <a:r>
              <a:rPr kumimoji="1" lang="en-US" altLang="zh-CN" dirty="0"/>
              <a:t>id+</a:t>
            </a:r>
            <a:r>
              <a:rPr kumimoji="1" lang="zh-CN" altLang="en-US" dirty="0"/>
              <a:t>状态</a:t>
            </a:r>
            <a:endParaRPr kumimoji="1" lang="en-US" altLang="zh-CN" dirty="0"/>
          </a:p>
          <a:p>
            <a:r>
              <a:rPr kumimoji="1" lang="zh-CN" altLang="en-US" dirty="0"/>
              <a:t>讲解点：</a:t>
            </a:r>
            <a:endParaRPr kumimoji="1" lang="en-US" altLang="zh-CN" dirty="0"/>
          </a:p>
          <a:p>
            <a:r>
              <a:rPr kumimoji="1" lang="zh-CN" altLang="en-US" dirty="0"/>
              <a:t>状态控制：定时任务控制</a:t>
            </a:r>
            <a:endParaRPr kumimoji="1" lang="en-US" altLang="zh-CN" dirty="0"/>
          </a:p>
          <a:p>
            <a:r>
              <a:rPr kumimoji="1" lang="zh-CN" altLang="en-US" dirty="0"/>
              <a:t>缓存和数据库一致性如何保障</a:t>
            </a:r>
            <a:endParaRPr kumimoji="1" lang="en-US" altLang="zh-CN" dirty="0"/>
          </a:p>
          <a:p>
            <a:r>
              <a:rPr kumimoji="1" lang="zh-CN" altLang="en-US" dirty="0"/>
              <a:t>缓存失效和更新策略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1112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</a:t>
            </a:r>
            <a:r>
              <a:rPr kumimoji="1" lang="zh-CN" altLang="en-US" dirty="0"/>
              <a:t>图修改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 秒杀加上下单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 缓存与数据库的同步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lang="zh-CN" altLang="en-US" dirty="0"/>
              <a:t>写操作的顺序是：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）淘汰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r>
              <a:rPr lang="zh-CN" altLang="en" dirty="0"/>
              <a:t>（</a:t>
            </a:r>
            <a:r>
              <a:rPr lang="en" altLang="zh-CN" dirty="0"/>
              <a:t>2</a:t>
            </a:r>
            <a:r>
              <a:rPr lang="zh-CN" altLang="en" dirty="0"/>
              <a:t>）</a:t>
            </a:r>
            <a:r>
              <a:rPr lang="zh-CN" altLang="en-US" dirty="0"/>
              <a:t>写数据库；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）在经过“主从同步延时窗口时间”后，再次发起一个异步淘汰</a:t>
            </a:r>
            <a:r>
              <a:rPr lang="en" altLang="zh-CN" dirty="0"/>
              <a:t>cache</a:t>
            </a:r>
            <a:r>
              <a:rPr lang="zh-CN" altLang="en-US" dirty="0"/>
              <a:t>的请求；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读操作的顺序是：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）读</a:t>
            </a:r>
            <a:r>
              <a:rPr lang="en" altLang="zh-CN" dirty="0"/>
              <a:t>cache</a:t>
            </a:r>
            <a:r>
              <a:rPr lang="zh-CN" altLang="en" dirty="0"/>
              <a:t>，</a:t>
            </a:r>
            <a:r>
              <a:rPr lang="zh-CN" altLang="en-US" dirty="0"/>
              <a:t>如果</a:t>
            </a:r>
            <a:r>
              <a:rPr lang="en" altLang="zh-CN" dirty="0"/>
              <a:t>cache hit</a:t>
            </a:r>
            <a:r>
              <a:rPr lang="zh-CN" altLang="en-US" dirty="0"/>
              <a:t>则返回；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）如果</a:t>
            </a:r>
            <a:r>
              <a:rPr lang="en" altLang="zh-CN" dirty="0"/>
              <a:t>cache miss</a:t>
            </a:r>
            <a:r>
              <a:rPr lang="zh-CN" altLang="en" dirty="0"/>
              <a:t>，</a:t>
            </a:r>
            <a:r>
              <a:rPr lang="zh-CN" altLang="en-US" dirty="0"/>
              <a:t>则读从库；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）读从库后，将数据放回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br>
              <a:rPr lang="zh-CN" altLang="en" dirty="0"/>
            </a:br>
            <a:r>
              <a:rPr lang="zh-CN" altLang="en-US" dirty="0"/>
              <a:t>建议为所有</a:t>
            </a:r>
            <a:r>
              <a:rPr lang="en" altLang="zh-CN" dirty="0"/>
              <a:t>cache</a:t>
            </a:r>
            <a:r>
              <a:rPr lang="zh-CN" altLang="en-US" dirty="0"/>
              <a:t>中的</a:t>
            </a:r>
            <a:r>
              <a:rPr lang="en" altLang="zh-CN" dirty="0"/>
              <a:t>item</a:t>
            </a:r>
            <a:r>
              <a:rPr lang="zh-CN" altLang="en-US" dirty="0"/>
              <a:t>设置一个超时时间。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、存储系统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、缓存与存储的关系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事务设计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9099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</a:t>
            </a:r>
            <a:r>
              <a:rPr kumimoji="1" lang="zh-CN" altLang="en-US" dirty="0"/>
              <a:t>图修改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 秒杀加上下单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 缓存与数据库的同步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lang="zh-CN" altLang="en-US" dirty="0"/>
              <a:t>写操作的顺序是：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）淘汰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r>
              <a:rPr lang="zh-CN" altLang="en" dirty="0"/>
              <a:t>（</a:t>
            </a:r>
            <a:r>
              <a:rPr lang="en" altLang="zh-CN" dirty="0"/>
              <a:t>2</a:t>
            </a:r>
            <a:r>
              <a:rPr lang="zh-CN" altLang="en" dirty="0"/>
              <a:t>）</a:t>
            </a:r>
            <a:r>
              <a:rPr lang="zh-CN" altLang="en-US" dirty="0"/>
              <a:t>写数据库；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）在经过“主从同步延时窗口时间”后，再次发起一个异步淘汰</a:t>
            </a:r>
            <a:r>
              <a:rPr lang="en" altLang="zh-CN" dirty="0"/>
              <a:t>cache</a:t>
            </a:r>
            <a:r>
              <a:rPr lang="zh-CN" altLang="en-US" dirty="0"/>
              <a:t>的请求；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读操作的顺序是：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）读</a:t>
            </a:r>
            <a:r>
              <a:rPr lang="en" altLang="zh-CN" dirty="0"/>
              <a:t>cache</a:t>
            </a:r>
            <a:r>
              <a:rPr lang="zh-CN" altLang="en" dirty="0"/>
              <a:t>，</a:t>
            </a:r>
            <a:r>
              <a:rPr lang="zh-CN" altLang="en-US" dirty="0"/>
              <a:t>如果</a:t>
            </a:r>
            <a:r>
              <a:rPr lang="en" altLang="zh-CN" dirty="0"/>
              <a:t>cache hit</a:t>
            </a:r>
            <a:r>
              <a:rPr lang="zh-CN" altLang="en-US" dirty="0"/>
              <a:t>则返回；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）如果</a:t>
            </a:r>
            <a:r>
              <a:rPr lang="en" altLang="zh-CN" dirty="0"/>
              <a:t>cache miss</a:t>
            </a:r>
            <a:r>
              <a:rPr lang="zh-CN" altLang="en" dirty="0"/>
              <a:t>，</a:t>
            </a:r>
            <a:r>
              <a:rPr lang="zh-CN" altLang="en-US" dirty="0"/>
              <a:t>则读从库；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）读从库后，将数据放回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br>
              <a:rPr lang="zh-CN" altLang="en" dirty="0"/>
            </a:br>
            <a:r>
              <a:rPr lang="zh-CN" altLang="en-US" dirty="0"/>
              <a:t>建议为所有</a:t>
            </a:r>
            <a:r>
              <a:rPr lang="en" altLang="zh-CN" dirty="0"/>
              <a:t>cache</a:t>
            </a:r>
            <a:r>
              <a:rPr lang="zh-CN" altLang="en-US" dirty="0"/>
              <a:t>中的</a:t>
            </a:r>
            <a:r>
              <a:rPr lang="en" altLang="zh-CN" dirty="0"/>
              <a:t>item</a:t>
            </a:r>
            <a:r>
              <a:rPr lang="zh-CN" altLang="en-US" dirty="0"/>
              <a:t>设置一个超时时间。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、存储系统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、缓存与存储的关系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事务设计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646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201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374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提前的整体视角</a:t>
            </a:r>
            <a:endParaRPr kumimoji="1" lang="en-US" altLang="zh-CN" dirty="0"/>
          </a:p>
          <a:p>
            <a:r>
              <a:rPr kumimoji="1" lang="zh-CN" altLang="en-US" dirty="0"/>
              <a:t>知识体系和非入门，理解和共鸣</a:t>
            </a:r>
            <a:endParaRPr kumimoji="1" lang="en-US" altLang="zh-CN" dirty="0"/>
          </a:p>
          <a:p>
            <a:r>
              <a:rPr kumimoji="1" lang="zh-CN" altLang="en-US" dirty="0"/>
              <a:t>程度，解决问题，上升台阶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331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</a:t>
            </a:r>
            <a:r>
              <a:rPr kumimoji="1" lang="zh-CN" altLang="en-US" dirty="0"/>
              <a:t>图修改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 秒杀加上下单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 缓存与数据库的同步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lang="zh-CN" altLang="en-US" dirty="0"/>
              <a:t>写操作的顺序是：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）淘汰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r>
              <a:rPr lang="zh-CN" altLang="en" dirty="0"/>
              <a:t>（</a:t>
            </a:r>
            <a:r>
              <a:rPr lang="en" altLang="zh-CN" dirty="0"/>
              <a:t>2</a:t>
            </a:r>
            <a:r>
              <a:rPr lang="zh-CN" altLang="en" dirty="0"/>
              <a:t>）</a:t>
            </a:r>
            <a:r>
              <a:rPr lang="zh-CN" altLang="en-US" dirty="0"/>
              <a:t>写数据库；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）在经过“主从同步延时窗口时间”后，再次发起一个异步淘汰</a:t>
            </a:r>
            <a:r>
              <a:rPr lang="en" altLang="zh-CN" dirty="0"/>
              <a:t>cache</a:t>
            </a:r>
            <a:r>
              <a:rPr lang="zh-CN" altLang="en-US" dirty="0"/>
              <a:t>的请求；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读操作的顺序是：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）读</a:t>
            </a:r>
            <a:r>
              <a:rPr lang="en" altLang="zh-CN" dirty="0"/>
              <a:t>cache</a:t>
            </a:r>
            <a:r>
              <a:rPr lang="zh-CN" altLang="en" dirty="0"/>
              <a:t>，</a:t>
            </a:r>
            <a:r>
              <a:rPr lang="zh-CN" altLang="en-US" dirty="0"/>
              <a:t>如果</a:t>
            </a:r>
            <a:r>
              <a:rPr lang="en" altLang="zh-CN" dirty="0"/>
              <a:t>cache hit</a:t>
            </a:r>
            <a:r>
              <a:rPr lang="zh-CN" altLang="en-US" dirty="0"/>
              <a:t>则返回；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）如果</a:t>
            </a:r>
            <a:r>
              <a:rPr lang="en" altLang="zh-CN" dirty="0"/>
              <a:t>cache miss</a:t>
            </a:r>
            <a:r>
              <a:rPr lang="zh-CN" altLang="en" dirty="0"/>
              <a:t>，</a:t>
            </a:r>
            <a:r>
              <a:rPr lang="zh-CN" altLang="en-US" dirty="0"/>
              <a:t>则读从库；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）读从库后，将数据放回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br>
              <a:rPr lang="zh-CN" altLang="en" dirty="0"/>
            </a:br>
            <a:r>
              <a:rPr lang="zh-CN" altLang="en-US" dirty="0"/>
              <a:t>建议为所有</a:t>
            </a:r>
            <a:r>
              <a:rPr lang="en" altLang="zh-CN" dirty="0"/>
              <a:t>cache</a:t>
            </a:r>
            <a:r>
              <a:rPr lang="zh-CN" altLang="en-US" dirty="0"/>
              <a:t>中的</a:t>
            </a:r>
            <a:r>
              <a:rPr lang="en" altLang="zh-CN" dirty="0"/>
              <a:t>item</a:t>
            </a:r>
            <a:r>
              <a:rPr lang="zh-CN" altLang="en-US" dirty="0"/>
              <a:t>设置一个超时时间。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、存储系统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、缓存与存储的关系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事务设计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295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84069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1977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982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1、只讲述业务指标：qps rt</a:t>
            </a:r>
          </a:p>
          <a:p>
            <a:r>
              <a:rPr lang="zh-CN" altLang="zh-CN" dirty="0"/>
              <a:t>2、参考：jmeter的最佳实现</a:t>
            </a:r>
          </a:p>
          <a:p>
            <a:r>
              <a:rPr lang="zh-CN" altLang="zh-CN" dirty="0"/>
              <a:t>3、demo需补充障碍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1636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46234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577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25525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17902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6292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双十一实战背景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秒杀特点典型，完整，高并发代表性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举一反三，触类旁通，吾生也有涯，而知也无涯。以有涯随无涯，殆已！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713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08693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4084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缓存结构</a:t>
            </a:r>
            <a:endParaRPr lang="en-US" altLang="zh-CN" dirty="0"/>
          </a:p>
          <a:p>
            <a:r>
              <a:rPr lang="zh-CN" altLang="zh-CN" dirty="0"/>
              <a:t>K-V结构：</a:t>
            </a:r>
          </a:p>
          <a:p>
            <a:r>
              <a:rPr lang="zh-CN" altLang="zh-CN" dirty="0"/>
              <a:t>&lt;product_id, stock_info&gt;</a:t>
            </a:r>
          </a:p>
          <a:p>
            <a:r>
              <a:rPr lang="zh-CN" altLang="zh-CN" dirty="0"/>
              <a:t>1、DB缓存的补充</a:t>
            </a:r>
          </a:p>
          <a:p>
            <a:r>
              <a:rPr lang="zh-CN" altLang="zh-CN" dirty="0"/>
              <a:t>2、图要想想怎么来画</a:t>
            </a:r>
          </a:p>
          <a:p>
            <a:r>
              <a:rPr lang="zh-CN" altLang="zh-CN" dirty="0"/>
              <a:t>3、缓存的更新、缓存的预热、缓存失效，缓存击穿、缓存雪崩 的影响</a:t>
            </a:r>
          </a:p>
          <a:p>
            <a:r>
              <a:rPr lang="zh-CN" altLang="zh-CN" dirty="0"/>
              <a:t>4、整体链路的缓存，从端侧、接入层、cdn、应用到db缓存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75572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1、高性能 高可用拆成两个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缓存击穿、缓存失效、缓存雪崩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乐观锁、悲观锁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先解释概念，再提出衡量标准</a:t>
            </a:r>
            <a:endParaRPr lang="en-US" altLang="zh-CN" dirty="0"/>
          </a:p>
          <a:p>
            <a:r>
              <a:rPr lang="zh-CN" altLang="en-US" dirty="0"/>
              <a:t>其他标准后面再说，伸缩性，安全性，可扩展性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694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阿里自成体系的对应产品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618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清晰的目标等于成功了一半</a:t>
            </a:r>
            <a:endParaRPr lang="en-US" altLang="zh-CN" dirty="0"/>
          </a:p>
          <a:p>
            <a:r>
              <a:rPr lang="zh-CN" altLang="en-US" dirty="0"/>
              <a:t>抛砖引玉，真正有所得</a:t>
            </a:r>
            <a:endParaRPr lang="en-US" altLang="zh-CN" dirty="0"/>
          </a:p>
          <a:p>
            <a:r>
              <a:rPr lang="zh-CN" altLang="en-US" dirty="0"/>
              <a:t>理论指导的实战，接近阿里京东等大厂，理论，为什么</a:t>
            </a:r>
            <a:endParaRPr lang="en-US" altLang="zh-CN" dirty="0"/>
          </a:p>
          <a:p>
            <a:r>
              <a:rPr lang="zh-CN" altLang="en-US" dirty="0"/>
              <a:t>量化和可视化，健康，容量，公说公有理婆说婆有理，度量好坏，指引方向，优化方向和瓶颈识别，心中有底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713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6059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开发三部曲，以盖房子施工类比，分析：需求来源于业务场景。设计：水电煤网。实现：施工队进工地。还有上线运维，不断迭代（第四部分）</a:t>
            </a:r>
            <a:endParaRPr kumimoji="1" lang="en-US" altLang="zh-CN" dirty="0"/>
          </a:p>
          <a:p>
            <a:r>
              <a:rPr kumimoji="1" lang="zh-CN" altLang="en-US" dirty="0"/>
              <a:t>熟悉软件工程全流程，得到一个基本可用的秒杀系统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12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系统分析是分析什么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09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tretch/>
        </p:blipFill>
        <p:spPr>
          <a:xfrm>
            <a:off x="254000" y="4539769"/>
            <a:ext cx="876300" cy="4386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 lvl="0">
              <a:defRPr sz="45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lv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lvl="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lvl="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lvl="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lvl="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lvl="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lvl="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lvl="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lvl="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lvl="0">
              <a:defRPr sz="2400"/>
            </a:lvl1pPr>
            <a:lvl2pPr lvl="1">
              <a:defRPr sz="2100"/>
            </a:lvl2pPr>
            <a:lvl3pPr lvl="2">
              <a:defRPr sz="1800"/>
            </a:lvl3pPr>
            <a:lvl4pPr lvl="3">
              <a:defRPr sz="1500"/>
            </a:lvl4pPr>
            <a:lvl5pPr lvl="4">
              <a:defRPr sz="1500"/>
            </a:lvl5pPr>
            <a:lvl6pPr lvl="5">
              <a:defRPr sz="1500"/>
            </a:lvl6pPr>
            <a:lvl7pPr lvl="6">
              <a:defRPr sz="1500"/>
            </a:lvl7pPr>
            <a:lvl8pPr lvl="7">
              <a:defRPr sz="1500"/>
            </a:lvl8pPr>
            <a:lvl9pPr lvl="8">
              <a:defRPr sz="150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lvl="0" indent="0">
              <a:buNone/>
              <a:defRPr sz="2400"/>
            </a:lvl1pPr>
            <a:lvl2pPr marL="342900" lvl="1" indent="0">
              <a:buNone/>
              <a:defRPr sz="2100"/>
            </a:lvl2pPr>
            <a:lvl3pPr marL="685800" lvl="2" indent="0">
              <a:buNone/>
              <a:defRPr sz="1800"/>
            </a:lvl3pPr>
            <a:lvl4pPr marL="1028700" lvl="3" indent="0">
              <a:buNone/>
              <a:defRPr sz="1500"/>
            </a:lvl4pPr>
            <a:lvl5pPr marL="1371600" lvl="4" indent="0">
              <a:buNone/>
              <a:defRPr sz="1500"/>
            </a:lvl5pPr>
            <a:lvl6pPr marL="1714500" lvl="5" indent="0">
              <a:buNone/>
              <a:defRPr sz="1500"/>
            </a:lvl6pPr>
            <a:lvl7pPr marL="2057400" lvl="6" indent="0">
              <a:buNone/>
              <a:defRPr sz="1500"/>
            </a:lvl7pPr>
            <a:lvl8pPr marL="2400300" lvl="7" indent="0">
              <a:buNone/>
              <a:defRPr sz="1500"/>
            </a:lvl8pPr>
            <a:lvl9pPr marL="2743200" lvl="8" indent="0">
              <a:buNone/>
              <a:defRPr sz="1500"/>
            </a:lvl9pPr>
          </a:lstStyle>
          <a:p>
            <a:r>
              <a:rPr lang="zh-CN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lvl="0" algn="l" defTabSz="68580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 Light"/>
          <a:ea typeface="等线 Light"/>
        </a:defRPr>
      </a:lvl1pPr>
    </p:titleStyle>
    <p:bodyStyle>
      <a:lvl1pPr marL="171450" lvl="0" indent="-171450" algn="l" defTabSz="685800">
        <a:lnSpc>
          <a:spcPct val="90000"/>
        </a:lnSpc>
        <a:spcBef>
          <a:spcPts val="750"/>
        </a:spcBef>
        <a:buFont typeface="Arial" charset="0"/>
        <a:buChar char="•"/>
        <a:defRPr sz="2100" kern="1200">
          <a:solidFill>
            <a:schemeClr val="tx1"/>
          </a:solidFill>
          <a:latin typeface="Calibri"/>
          <a:ea typeface="等线"/>
        </a:defRPr>
      </a:lvl1pPr>
      <a:lvl2pPr marL="514350" lvl="1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2pPr>
      <a:lvl3pPr marL="857250" lvl="2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500" kern="1200">
          <a:solidFill>
            <a:schemeClr val="tx1"/>
          </a:solidFill>
          <a:latin typeface="Calibri"/>
          <a:ea typeface="等线"/>
        </a:defRPr>
      </a:lvl3pPr>
      <a:lvl4pPr marL="1200150" lvl="3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4pPr>
      <a:lvl5pPr marL="1543050" lvl="4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5pPr>
      <a:lvl6pPr marL="1885950" lvl="5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6pPr>
      <a:lvl7pPr marL="2228850" lvl="6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7pPr>
      <a:lvl8pPr marL="2571750" lvl="7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8pPr>
      <a:lvl9pPr marL="2914650" lvl="8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9pPr>
    </p:bodyStyle>
    <p:otherStyle>
      <a:lvl1pPr marL="0" lvl="0" algn="l" defTabSz="685800">
        <a:defRPr sz="1350" kern="1200">
          <a:solidFill>
            <a:schemeClr val="tx1"/>
          </a:solidFill>
          <a:latin typeface="Calibri"/>
          <a:ea typeface="等线"/>
        </a:defRPr>
      </a:lvl1pPr>
      <a:lvl2pPr marL="342900" lvl="1" algn="l" defTabSz="685800">
        <a:defRPr sz="1350" kern="1200">
          <a:solidFill>
            <a:schemeClr val="tx1"/>
          </a:solidFill>
          <a:latin typeface="Calibri"/>
          <a:ea typeface="等线"/>
        </a:defRPr>
      </a:lvl2pPr>
      <a:lvl3pPr marL="685800" lvl="2" algn="l" defTabSz="685800">
        <a:defRPr sz="1350" kern="1200">
          <a:solidFill>
            <a:schemeClr val="tx1"/>
          </a:solidFill>
          <a:latin typeface="Calibri"/>
          <a:ea typeface="等线"/>
        </a:defRPr>
      </a:lvl3pPr>
      <a:lvl4pPr marL="1028700" lvl="3" algn="l" defTabSz="685800">
        <a:defRPr sz="1350" kern="1200">
          <a:solidFill>
            <a:schemeClr val="tx1"/>
          </a:solidFill>
          <a:latin typeface="Calibri"/>
          <a:ea typeface="等线"/>
        </a:defRPr>
      </a:lvl4pPr>
      <a:lvl5pPr marL="1371600" lvl="4" algn="l" defTabSz="685800">
        <a:defRPr sz="1350" kern="1200">
          <a:solidFill>
            <a:schemeClr val="tx1"/>
          </a:solidFill>
          <a:latin typeface="Calibri"/>
          <a:ea typeface="等线"/>
        </a:defRPr>
      </a:lvl5pPr>
      <a:lvl6pPr marL="1714500" lvl="5" algn="l" defTabSz="685800">
        <a:defRPr sz="1350" kern="1200">
          <a:solidFill>
            <a:schemeClr val="tx1"/>
          </a:solidFill>
          <a:latin typeface="Calibri"/>
          <a:ea typeface="等线"/>
        </a:defRPr>
      </a:lvl6pPr>
      <a:lvl7pPr marL="2057400" lvl="6" algn="l" defTabSz="685800">
        <a:defRPr sz="1350" kern="1200">
          <a:solidFill>
            <a:schemeClr val="tx1"/>
          </a:solidFill>
          <a:latin typeface="Calibri"/>
          <a:ea typeface="等线"/>
        </a:defRPr>
      </a:lvl7pPr>
      <a:lvl8pPr marL="2400300" lvl="7" algn="l" defTabSz="685800">
        <a:defRPr sz="1350" kern="1200">
          <a:solidFill>
            <a:schemeClr val="tx1"/>
          </a:solidFill>
          <a:latin typeface="Calibri"/>
          <a:ea typeface="等线"/>
        </a:defRPr>
      </a:lvl8pPr>
      <a:lvl9pPr marL="2743200" lvl="8" algn="l" defTabSz="685800">
        <a:defRPr sz="1350" kern="1200">
          <a:solidFill>
            <a:schemeClr val="tx1"/>
          </a:solidFill>
          <a:latin typeface="Calibri"/>
          <a:ea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meter.apache.org/usermanual/index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515888" y="2357275"/>
            <a:ext cx="6112224" cy="42895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3000" b="1" dirty="0" err="1">
                <a:latin typeface="微软雅黑"/>
                <a:ea typeface="微软雅黑"/>
              </a:rPr>
              <a:t>解密双十一之电商秒杀系统实战</a:t>
            </a:r>
            <a:endParaRPr lang="en-US" sz="3000" b="1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6947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技术目标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业务场景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3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5AEBE0-D749-594E-A9DF-F165EA16E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106" y="1783605"/>
            <a:ext cx="4913716" cy="317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用户数量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远大于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库存数量，只有少部分用户能够成功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大量用户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在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同一时间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，抢购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同一商品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，瞬时流量激增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实际卖出商品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不能超出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计划卖出的商品，即不能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超卖</a:t>
            </a:r>
          </a:p>
        </p:txBody>
      </p:sp>
      <p:sp>
        <p:nvSpPr>
          <p:cNvPr id="7" name="流程图: 可选过程 4">
            <a:extLst>
              <a:ext uri="{FF2B5EF4-FFF2-40B4-BE49-F238E27FC236}">
                <a16:creationId xmlns:a16="http://schemas.microsoft.com/office/drawing/2014/main" id="{D6286792-4BEC-FE49-98A1-3A12D5A1D925}"/>
              </a:ext>
            </a:extLst>
          </p:cNvPr>
          <p:cNvSpPr/>
          <p:nvPr/>
        </p:nvSpPr>
        <p:spPr>
          <a:xfrm>
            <a:off x="1420806" y="2254707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4">
            <a:extLst>
              <a:ext uri="{FF2B5EF4-FFF2-40B4-BE49-F238E27FC236}">
                <a16:creationId xmlns:a16="http://schemas.microsoft.com/office/drawing/2014/main" id="{C19F548D-5855-A048-A1A6-9FAF79C20063}"/>
              </a:ext>
            </a:extLst>
          </p:cNvPr>
          <p:cNvSpPr/>
          <p:nvPr/>
        </p:nvSpPr>
        <p:spPr>
          <a:xfrm>
            <a:off x="2703068" y="2249952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可选过程 4">
            <a:extLst>
              <a:ext uri="{FF2B5EF4-FFF2-40B4-BE49-F238E27FC236}">
                <a16:creationId xmlns:a16="http://schemas.microsoft.com/office/drawing/2014/main" id="{F136D9C3-3666-1F4F-AE24-875B1E059FAB}"/>
              </a:ext>
            </a:extLst>
          </p:cNvPr>
          <p:cNvSpPr/>
          <p:nvPr/>
        </p:nvSpPr>
        <p:spPr>
          <a:xfrm>
            <a:off x="4468805" y="2256880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可选过程 4">
            <a:extLst>
              <a:ext uri="{FF2B5EF4-FFF2-40B4-BE49-F238E27FC236}">
                <a16:creationId xmlns:a16="http://schemas.microsoft.com/office/drawing/2014/main" id="{F9B9EFCD-74D8-5A49-B2D7-3FCB22734D6F}"/>
              </a:ext>
            </a:extLst>
          </p:cNvPr>
          <p:cNvSpPr/>
          <p:nvPr/>
        </p:nvSpPr>
        <p:spPr>
          <a:xfrm>
            <a:off x="2445688" y="2998246"/>
            <a:ext cx="749457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可选过程 4">
            <a:extLst>
              <a:ext uri="{FF2B5EF4-FFF2-40B4-BE49-F238E27FC236}">
                <a16:creationId xmlns:a16="http://schemas.microsoft.com/office/drawing/2014/main" id="{6CC09F63-33DF-4640-ABA9-EDCC430D4826}"/>
              </a:ext>
            </a:extLst>
          </p:cNvPr>
          <p:cNvSpPr/>
          <p:nvPr/>
        </p:nvSpPr>
        <p:spPr>
          <a:xfrm>
            <a:off x="2963918" y="3750981"/>
            <a:ext cx="1019504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可选过程 4">
            <a:extLst>
              <a:ext uri="{FF2B5EF4-FFF2-40B4-BE49-F238E27FC236}">
                <a16:creationId xmlns:a16="http://schemas.microsoft.com/office/drawing/2014/main" id="{2869DD79-2C2B-3340-B6CA-D694A3AF272F}"/>
              </a:ext>
            </a:extLst>
          </p:cNvPr>
          <p:cNvSpPr/>
          <p:nvPr/>
        </p:nvSpPr>
        <p:spPr>
          <a:xfrm>
            <a:off x="6763408" y="3750981"/>
            <a:ext cx="55179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1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控制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秒杀活动的开始和结束的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状态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支撑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千万级高并发的秒杀系统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稳定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防止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库存被超卖导致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资损或卖不完</a:t>
            </a:r>
          </a:p>
        </p:txBody>
      </p:sp>
    </p:spTree>
    <p:extLst>
      <p:ext uri="{BB962C8B-B14F-4D97-AF65-F5344CB8AC3E}">
        <p14:creationId xmlns:p14="http://schemas.microsoft.com/office/powerpoint/2010/main" val="244667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4756988F-74AB-5A43-A214-8B1B9F88208C}"/>
              </a:ext>
            </a:extLst>
          </p:cNvPr>
          <p:cNvSpPr/>
          <p:nvPr/>
        </p:nvSpPr>
        <p:spPr>
          <a:xfrm>
            <a:off x="3809196" y="1973174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E87AD94-53F2-3641-9F84-F1D9BBE42898}"/>
              </a:ext>
            </a:extLst>
          </p:cNvPr>
          <p:cNvSpPr/>
          <p:nvPr/>
        </p:nvSpPr>
        <p:spPr>
          <a:xfrm>
            <a:off x="3809197" y="2760549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56864D65-1764-A242-A694-822FC3D6E389}"/>
              </a:ext>
            </a:extLst>
          </p:cNvPr>
          <p:cNvSpPr/>
          <p:nvPr/>
        </p:nvSpPr>
        <p:spPr>
          <a:xfrm>
            <a:off x="3467227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2E6AE11-E45D-424C-9A6E-9E6E6B976D1B}"/>
              </a:ext>
            </a:extLst>
          </p:cNvPr>
          <p:cNvSpPr/>
          <p:nvPr/>
        </p:nvSpPr>
        <p:spPr>
          <a:xfrm>
            <a:off x="3467226" y="4444925"/>
            <a:ext cx="2269791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676599CE-1A47-354A-8E83-4C9EC324241B}"/>
              </a:ext>
            </a:extLst>
          </p:cNvPr>
          <p:cNvCxnSpPr>
            <a:cxnSpLocks/>
          </p:cNvCxnSpPr>
          <p:nvPr/>
        </p:nvCxnSpPr>
        <p:spPr>
          <a:xfrm>
            <a:off x="4546403" y="2362826"/>
            <a:ext cx="1" cy="408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13A46462-6D85-A241-9D70-04EA328CF0C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977572" y="3139691"/>
            <a:ext cx="568832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3546ECC-9CD9-F54F-8D42-22AE36ACFD7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977572" y="3981879"/>
            <a:ext cx="624550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81AB9CE-E96C-E149-BC99-A0D07D2F1CD6}"/>
              </a:ext>
            </a:extLst>
          </p:cNvPr>
          <p:cNvSpPr txBox="1"/>
          <p:nvPr/>
        </p:nvSpPr>
        <p:spPr>
          <a:xfrm>
            <a:off x="2458736" y="201270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客户端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8628073-E10B-9D47-B855-C98CABBFCEA7}"/>
              </a:ext>
            </a:extLst>
          </p:cNvPr>
          <p:cNvSpPr txBox="1"/>
          <p:nvPr/>
        </p:nvSpPr>
        <p:spPr>
          <a:xfrm>
            <a:off x="2458736" y="277329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接入层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D7EF22-0CF5-3F4B-9D83-613AE56046D8}"/>
              </a:ext>
            </a:extLst>
          </p:cNvPr>
          <p:cNvSpPr txBox="1"/>
          <p:nvPr/>
        </p:nvSpPr>
        <p:spPr>
          <a:xfrm>
            <a:off x="2462925" y="361507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应用层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D157006-624A-B04F-A39A-ED99FDCCC771}"/>
              </a:ext>
            </a:extLst>
          </p:cNvPr>
          <p:cNvSpPr txBox="1"/>
          <p:nvPr/>
        </p:nvSpPr>
        <p:spPr>
          <a:xfrm>
            <a:off x="2459383" y="44449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数据层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D104BFA2-E5B6-9245-99D9-D82BAF727874}"/>
              </a:ext>
            </a:extLst>
          </p:cNvPr>
          <p:cNvSpPr/>
          <p:nvPr/>
        </p:nvSpPr>
        <p:spPr>
          <a:xfrm>
            <a:off x="5945222" y="3602212"/>
            <a:ext cx="104847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下单应用</a:t>
            </a: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C1F48328-7073-6140-AFD6-E786C8D63C39}"/>
              </a:ext>
            </a:extLst>
          </p:cNvPr>
          <p:cNvSpPr/>
          <p:nvPr/>
        </p:nvSpPr>
        <p:spPr>
          <a:xfrm>
            <a:off x="2364062" y="3496159"/>
            <a:ext cx="472068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6" name="框架 25">
            <a:extLst>
              <a:ext uri="{FF2B5EF4-FFF2-40B4-BE49-F238E27FC236}">
                <a16:creationId xmlns:a16="http://schemas.microsoft.com/office/drawing/2014/main" id="{57874AAC-FFEA-0B47-92A8-7F21F2A56F1C}"/>
              </a:ext>
            </a:extLst>
          </p:cNvPr>
          <p:cNvSpPr/>
          <p:nvPr/>
        </p:nvSpPr>
        <p:spPr>
          <a:xfrm>
            <a:off x="2364062" y="2636842"/>
            <a:ext cx="472068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7" name="框架 26">
            <a:extLst>
              <a:ext uri="{FF2B5EF4-FFF2-40B4-BE49-F238E27FC236}">
                <a16:creationId xmlns:a16="http://schemas.microsoft.com/office/drawing/2014/main" id="{4F10D5A3-FD62-A547-A22C-7CCCC37FBD4C}"/>
              </a:ext>
            </a:extLst>
          </p:cNvPr>
          <p:cNvSpPr/>
          <p:nvPr/>
        </p:nvSpPr>
        <p:spPr>
          <a:xfrm>
            <a:off x="2364062" y="1861182"/>
            <a:ext cx="472068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8" name="框架 27">
            <a:extLst>
              <a:ext uri="{FF2B5EF4-FFF2-40B4-BE49-F238E27FC236}">
                <a16:creationId xmlns:a16="http://schemas.microsoft.com/office/drawing/2014/main" id="{6F350B00-862B-3540-89C4-633A4018FC34}"/>
              </a:ext>
            </a:extLst>
          </p:cNvPr>
          <p:cNvSpPr/>
          <p:nvPr/>
        </p:nvSpPr>
        <p:spPr>
          <a:xfrm>
            <a:off x="2364062" y="4321956"/>
            <a:ext cx="472068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35DCC360-ACD9-0842-AB8F-B97928655415}"/>
              </a:ext>
            </a:extLst>
          </p:cNvPr>
          <p:cNvSpPr/>
          <p:nvPr/>
        </p:nvSpPr>
        <p:spPr>
          <a:xfrm>
            <a:off x="4615328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2133CA40-F8AF-2444-8A5B-A6B75CA80017}"/>
              </a:ext>
            </a:extLst>
          </p:cNvPr>
          <p:cNvCxnSpPr>
            <a:cxnSpLocks/>
            <a:stCxn id="7" idx="2"/>
            <a:endCxn id="36" idx="0"/>
          </p:cNvCxnSpPr>
          <p:nvPr/>
        </p:nvCxnSpPr>
        <p:spPr>
          <a:xfrm>
            <a:off x="4546404" y="3139691"/>
            <a:ext cx="579269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E84F1815-736F-CA49-9506-70628B6400F5}"/>
              </a:ext>
            </a:extLst>
          </p:cNvPr>
          <p:cNvSpPr/>
          <p:nvPr/>
        </p:nvSpPr>
        <p:spPr>
          <a:xfrm>
            <a:off x="5933693" y="2755594"/>
            <a:ext cx="1062478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20F6052E-C74E-9B47-A8C4-D4B01C714557}"/>
              </a:ext>
            </a:extLst>
          </p:cNvPr>
          <p:cNvCxnSpPr>
            <a:cxnSpLocks/>
            <a:stCxn id="42" idx="2"/>
            <a:endCxn id="24" idx="0"/>
          </p:cNvCxnSpPr>
          <p:nvPr/>
        </p:nvCxnSpPr>
        <p:spPr>
          <a:xfrm>
            <a:off x="6464932" y="3134736"/>
            <a:ext cx="4526" cy="4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9B039C4F-EEA5-3542-A6DA-6581A1AC1CA8}"/>
              </a:ext>
            </a:extLst>
          </p:cNvPr>
          <p:cNvSpPr/>
          <p:nvPr/>
        </p:nvSpPr>
        <p:spPr>
          <a:xfrm>
            <a:off x="5960090" y="4444925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227865CF-DC9A-5842-9321-2B87B51CA3B2}"/>
              </a:ext>
            </a:extLst>
          </p:cNvPr>
          <p:cNvCxnSpPr>
            <a:cxnSpLocks/>
            <a:stCxn id="36" idx="2"/>
            <a:endCxn id="9" idx="0"/>
          </p:cNvCxnSpPr>
          <p:nvPr/>
        </p:nvCxnSpPr>
        <p:spPr>
          <a:xfrm flipH="1">
            <a:off x="4602122" y="3981879"/>
            <a:ext cx="523551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5962AE25-7A10-414C-8EC8-85FE17703EE4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 flipV="1">
            <a:off x="5636018" y="3791783"/>
            <a:ext cx="309204" cy="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D57EBC43-BFB0-7140-8BA2-FB434BB8AE80}"/>
              </a:ext>
            </a:extLst>
          </p:cNvPr>
          <p:cNvCxnSpPr>
            <a:cxnSpLocks/>
            <a:stCxn id="24" idx="2"/>
            <a:endCxn id="48" idx="0"/>
          </p:cNvCxnSpPr>
          <p:nvPr/>
        </p:nvCxnSpPr>
        <p:spPr>
          <a:xfrm>
            <a:off x="6469458" y="3981354"/>
            <a:ext cx="977" cy="46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22040D05-DA56-504D-BAAC-2227316EA203}"/>
              </a:ext>
            </a:extLst>
          </p:cNvPr>
          <p:cNvSpPr/>
          <p:nvPr/>
        </p:nvSpPr>
        <p:spPr>
          <a:xfrm>
            <a:off x="5933693" y="1971007"/>
            <a:ext cx="106000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035D94A-131B-144E-838F-36E935A48BA3}"/>
              </a:ext>
            </a:extLst>
          </p:cNvPr>
          <p:cNvCxnSpPr>
            <a:cxnSpLocks/>
            <a:stCxn id="29" idx="2"/>
            <a:endCxn id="42" idx="0"/>
          </p:cNvCxnSpPr>
          <p:nvPr/>
        </p:nvCxnSpPr>
        <p:spPr>
          <a:xfrm>
            <a:off x="6463694" y="2350149"/>
            <a:ext cx="1238" cy="405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5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7" grpId="0"/>
      <p:bldP spid="21" grpId="0"/>
      <p:bldP spid="22" grpId="0"/>
      <p:bldP spid="23" grpId="0"/>
      <p:bldP spid="24" grpId="0" animBg="1"/>
      <p:bldP spid="18" grpId="0" animBg="1"/>
      <p:bldP spid="26" grpId="0" animBg="1"/>
      <p:bldP spid="27" grpId="0" animBg="1"/>
      <p:bldP spid="28" grpId="0" animBg="1"/>
      <p:bldP spid="36" grpId="0" animBg="1"/>
      <p:bldP spid="42" grpId="0" animBg="1"/>
      <p:bldP spid="48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存储设计（数据库）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950327A-3938-BF4B-B62F-0D12C92AB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4811097"/>
              </p:ext>
            </p:extLst>
          </p:nvPr>
        </p:nvGraphicFramePr>
        <p:xfrm>
          <a:off x="1069812" y="2349372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</a:t>
                      </a:r>
                      <a:r>
                        <a:rPr lang="zh-C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start_time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开始时间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end_time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结束时间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活动状态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511662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B7A18176-D53E-3249-A709-0DB2F9352791}"/>
              </a:ext>
            </a:extLst>
          </p:cNvPr>
          <p:cNvSpPr txBox="1"/>
          <p:nvPr/>
        </p:nvSpPr>
        <p:spPr>
          <a:xfrm>
            <a:off x="1069812" y="2019172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1</a:t>
            </a:r>
            <a:r>
              <a:rPr lang="zh-CN" b="1" dirty="0"/>
              <a:t>）t_</a:t>
            </a:r>
            <a:r>
              <a:rPr lang="en-US" altLang="zh-CN" b="1" dirty="0"/>
              <a:t>campaign</a:t>
            </a:r>
            <a:endParaRPr lang="zh-CN" b="1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2045648-1000-FD45-8434-CEC7E09543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6458441"/>
              </p:ext>
            </p:extLst>
          </p:nvPr>
        </p:nvGraphicFramePr>
        <p:xfrm>
          <a:off x="4733543" y="2337338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zh-CN" dirty="0"/>
                        <a:t>product_id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dirty="0"/>
                        <a:t>商品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stock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库存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21736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campaign_id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商品状态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292209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66E8B5BB-A9E5-544B-BB13-CF05C2776EB1}"/>
              </a:ext>
            </a:extLst>
          </p:cNvPr>
          <p:cNvSpPr txBox="1"/>
          <p:nvPr/>
        </p:nvSpPr>
        <p:spPr>
          <a:xfrm>
            <a:off x="4733542" y="2007138"/>
            <a:ext cx="3098801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2</a:t>
            </a:r>
            <a:r>
              <a:rPr lang="zh-CN" b="1" dirty="0"/>
              <a:t>）tb_</a:t>
            </a:r>
            <a:r>
              <a:rPr lang="en-US" altLang="zh-CN" b="1" dirty="0"/>
              <a:t>campaign_item</a:t>
            </a:r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126290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存储设计（缓存）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71107-3661-4244-A892-9B75FC0776D5}"/>
              </a:ext>
            </a:extLst>
          </p:cNvPr>
          <p:cNvSpPr txBox="1"/>
          <p:nvPr/>
        </p:nvSpPr>
        <p:spPr>
          <a:xfrm>
            <a:off x="939141" y="2212566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E2D6CF8-0853-7847-B466-17624DB584C9}"/>
              </a:ext>
            </a:extLst>
          </p:cNvPr>
          <p:cNvSpPr/>
          <p:nvPr/>
        </p:nvSpPr>
        <p:spPr>
          <a:xfrm>
            <a:off x="974500" y="1973468"/>
            <a:ext cx="2593144" cy="42896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DC31B6-DE74-5345-A916-4B9759C38921}"/>
              </a:ext>
            </a:extLst>
          </p:cNvPr>
          <p:cNvSpPr txBox="1"/>
          <p:nvPr/>
        </p:nvSpPr>
        <p:spPr>
          <a:xfrm>
            <a:off x="1656300" y="2037907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缓存活动信息</a:t>
            </a:r>
            <a:endParaRPr lang="zh-CN" altLang="zh-CN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B632B04-9A6F-C844-962C-AA5339AF62CE}"/>
              </a:ext>
            </a:extLst>
          </p:cNvPr>
          <p:cNvSpPr/>
          <p:nvPr/>
        </p:nvSpPr>
        <p:spPr>
          <a:xfrm>
            <a:off x="4806138" y="1973468"/>
            <a:ext cx="2593144" cy="42896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B00B29-A16B-4545-9E8B-7DB79B9ECD95}"/>
              </a:ext>
            </a:extLst>
          </p:cNvPr>
          <p:cNvSpPr txBox="1"/>
          <p:nvPr/>
        </p:nvSpPr>
        <p:spPr>
          <a:xfrm>
            <a:off x="5487938" y="2037907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缓存库存信息</a:t>
            </a:r>
            <a:endParaRPr lang="zh-CN" altLang="zh-CN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010614-128B-5642-BEBA-628A5166477D}"/>
              </a:ext>
            </a:extLst>
          </p:cNvPr>
          <p:cNvSpPr/>
          <p:nvPr/>
        </p:nvSpPr>
        <p:spPr>
          <a:xfrm>
            <a:off x="974500" y="2466868"/>
            <a:ext cx="2593144" cy="17898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&lt;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,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CampaignInfo</a:t>
            </a:r>
            <a:r>
              <a:rPr kumimoji="1" lang="en-US" altLang="zh-CN" sz="1200" dirty="0">
                <a:solidFill>
                  <a:schemeClr val="tx1"/>
                </a:solidFill>
              </a:rPr>
              <a:t>&gt;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public class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CampaignInfo</a:t>
            </a:r>
            <a:r>
              <a:rPr kumimoji="1" lang="en-US" altLang="zh-CN" sz="1200" dirty="0">
                <a:solidFill>
                  <a:schemeClr val="tx1"/>
                </a:solidFill>
              </a:rPr>
              <a:t>{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 err="1">
                <a:solidFill>
                  <a:schemeClr val="tx1"/>
                </a:solidFill>
              </a:rPr>
              <a:t>startTime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 err="1">
                <a:solidFill>
                  <a:schemeClr val="tx1"/>
                </a:solidFill>
              </a:rPr>
              <a:t>endTime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zh-CN" altLang="en-US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zh-CN" altLang="en-US" sz="1200" dirty="0">
                <a:solidFill>
                  <a:schemeClr val="tx1"/>
                </a:solidFill>
              </a:rPr>
              <a:t>  </a:t>
            </a:r>
            <a:r>
              <a:rPr kumimoji="1" lang="en-US" altLang="zh-CN" sz="1200" dirty="0">
                <a:solidFill>
                  <a:schemeClr val="tx1"/>
                </a:solidFill>
              </a:rPr>
              <a:t>status;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}</a:t>
            </a:r>
            <a:endParaRPr kumimoji="1" lang="zh-CN" altLang="en-US" sz="1200" dirty="0">
              <a:solidFill>
                <a:schemeClr val="tx1"/>
              </a:solidFill>
            </a:endParaRPr>
          </a:p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D7C34A-B666-334E-87C0-50139BD35C97}"/>
              </a:ext>
            </a:extLst>
          </p:cNvPr>
          <p:cNvSpPr/>
          <p:nvPr/>
        </p:nvSpPr>
        <p:spPr>
          <a:xfrm>
            <a:off x="4803072" y="2518257"/>
            <a:ext cx="2593144" cy="17898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&lt;</a:t>
            </a:r>
            <a:r>
              <a:rPr lang="en-US" altLang="zh-CN" sz="1200" dirty="0" err="1">
                <a:solidFill>
                  <a:schemeClr val="tx1"/>
                </a:solidFill>
              </a:rPr>
              <a:t>itemId</a:t>
            </a:r>
            <a:r>
              <a:rPr kumimoji="1" lang="en-US" altLang="zh-CN" sz="1200" dirty="0">
                <a:solidFill>
                  <a:schemeClr val="tx1"/>
                </a:solidFill>
              </a:rPr>
              <a:t>,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ItemInfo</a:t>
            </a:r>
            <a:r>
              <a:rPr kumimoji="1" lang="en-US" altLang="zh-CN" sz="1200" dirty="0">
                <a:solidFill>
                  <a:schemeClr val="tx1"/>
                </a:solidFill>
              </a:rPr>
              <a:t>&gt;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public class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ItemInfo</a:t>
            </a:r>
            <a:r>
              <a:rPr kumimoji="1" lang="en-US" altLang="zh-CN" sz="1200" dirty="0">
                <a:solidFill>
                  <a:schemeClr val="tx1"/>
                </a:solidFill>
              </a:rPr>
              <a:t>{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String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</a:t>
            </a:r>
            <a:r>
              <a:rPr lang="en-US" altLang="zh-CN" sz="1200" dirty="0" err="1">
                <a:solidFill>
                  <a:schemeClr val="tx1"/>
                </a:solidFill>
              </a:rPr>
              <a:t>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>
                <a:solidFill>
                  <a:schemeClr val="tx1"/>
                </a:solidFill>
              </a:rPr>
              <a:t>stock;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</a:t>
            </a:r>
            <a:r>
              <a:rPr kumimoji="1" lang="zh-CN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status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}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89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 animBg="1"/>
      <p:bldP spid="3" grpId="0" animBg="1"/>
      <p:bldP spid="5" grpId="0"/>
      <p:bldP spid="12" grpId="0" animBg="1"/>
      <p:bldP spid="13" grpId="0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系统分析设计和实现（应用设计）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74E14D6E-0C45-8F4B-957B-8180D9F49908}"/>
              </a:ext>
            </a:extLst>
          </p:cNvPr>
          <p:cNvSpPr/>
          <p:nvPr/>
        </p:nvSpPr>
        <p:spPr>
          <a:xfrm>
            <a:off x="1198179" y="1080496"/>
            <a:ext cx="1019503" cy="41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用户</a:t>
            </a:r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2E27BE26-B412-B440-9DB0-712DAE03357C}"/>
              </a:ext>
            </a:extLst>
          </p:cNvPr>
          <p:cNvSpPr/>
          <p:nvPr/>
        </p:nvSpPr>
        <p:spPr>
          <a:xfrm>
            <a:off x="3079364" y="1080496"/>
            <a:ext cx="1019503" cy="41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261" name="矩形 260">
            <a:extLst>
              <a:ext uri="{FF2B5EF4-FFF2-40B4-BE49-F238E27FC236}">
                <a16:creationId xmlns:a16="http://schemas.microsoft.com/office/drawing/2014/main" id="{01C295B1-B165-2842-9B77-6670FA38C907}"/>
              </a:ext>
            </a:extLst>
          </p:cNvPr>
          <p:cNvSpPr/>
          <p:nvPr/>
        </p:nvSpPr>
        <p:spPr>
          <a:xfrm>
            <a:off x="4960549" y="1080496"/>
            <a:ext cx="1019503" cy="41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</a:t>
            </a:r>
          </a:p>
        </p:txBody>
      </p:sp>
      <p:sp>
        <p:nvSpPr>
          <p:cNvPr id="262" name="矩形 261">
            <a:extLst>
              <a:ext uri="{FF2B5EF4-FFF2-40B4-BE49-F238E27FC236}">
                <a16:creationId xmlns:a16="http://schemas.microsoft.com/office/drawing/2014/main" id="{C14CCE2D-5D78-BB4B-BA5D-6FF1D4BFCF06}"/>
              </a:ext>
            </a:extLst>
          </p:cNvPr>
          <p:cNvSpPr/>
          <p:nvPr/>
        </p:nvSpPr>
        <p:spPr>
          <a:xfrm>
            <a:off x="6841734" y="1077048"/>
            <a:ext cx="1019503" cy="41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下单应用</a:t>
            </a:r>
          </a:p>
        </p:txBody>
      </p:sp>
      <p:cxnSp>
        <p:nvCxnSpPr>
          <p:cNvPr id="263" name="直线连接符 262">
            <a:extLst>
              <a:ext uri="{FF2B5EF4-FFF2-40B4-BE49-F238E27FC236}">
                <a16:creationId xmlns:a16="http://schemas.microsoft.com/office/drawing/2014/main" id="{87E72688-DDC1-234F-8072-69AB3AF5F349}"/>
              </a:ext>
            </a:extLst>
          </p:cNvPr>
          <p:cNvCxnSpPr>
            <a:cxnSpLocks/>
            <a:stCxn id="259" idx="2"/>
          </p:cNvCxnSpPr>
          <p:nvPr/>
        </p:nvCxnSpPr>
        <p:spPr>
          <a:xfrm flipH="1">
            <a:off x="1694507" y="1497756"/>
            <a:ext cx="13424" cy="3645744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线连接符 263">
            <a:extLst>
              <a:ext uri="{FF2B5EF4-FFF2-40B4-BE49-F238E27FC236}">
                <a16:creationId xmlns:a16="http://schemas.microsoft.com/office/drawing/2014/main" id="{3ABA12B4-567E-4D47-AEE5-C33884F2B6AA}"/>
              </a:ext>
            </a:extLst>
          </p:cNvPr>
          <p:cNvCxnSpPr>
            <a:cxnSpLocks/>
          </p:cNvCxnSpPr>
          <p:nvPr/>
        </p:nvCxnSpPr>
        <p:spPr>
          <a:xfrm>
            <a:off x="3558901" y="1502929"/>
            <a:ext cx="23706" cy="364057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线连接符 264">
            <a:extLst>
              <a:ext uri="{FF2B5EF4-FFF2-40B4-BE49-F238E27FC236}">
                <a16:creationId xmlns:a16="http://schemas.microsoft.com/office/drawing/2014/main" id="{8E67AF64-10DA-AE4E-918E-F3F801AECFDD}"/>
              </a:ext>
            </a:extLst>
          </p:cNvPr>
          <p:cNvCxnSpPr>
            <a:cxnSpLocks/>
          </p:cNvCxnSpPr>
          <p:nvPr/>
        </p:nvCxnSpPr>
        <p:spPr>
          <a:xfrm>
            <a:off x="5468987" y="1508180"/>
            <a:ext cx="0" cy="363532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线连接符 265">
            <a:extLst>
              <a:ext uri="{FF2B5EF4-FFF2-40B4-BE49-F238E27FC236}">
                <a16:creationId xmlns:a16="http://schemas.microsoft.com/office/drawing/2014/main" id="{63547DDA-B6CF-3F4E-B8A9-D19DBB0B8B44}"/>
              </a:ext>
            </a:extLst>
          </p:cNvPr>
          <p:cNvCxnSpPr>
            <a:cxnSpLocks/>
          </p:cNvCxnSpPr>
          <p:nvPr/>
        </p:nvCxnSpPr>
        <p:spPr>
          <a:xfrm>
            <a:off x="7354113" y="1508180"/>
            <a:ext cx="486" cy="363532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矩形 266">
            <a:extLst>
              <a:ext uri="{FF2B5EF4-FFF2-40B4-BE49-F238E27FC236}">
                <a16:creationId xmlns:a16="http://schemas.microsoft.com/office/drawing/2014/main" id="{47465AC2-8792-4944-89C9-E509A4948196}"/>
              </a:ext>
            </a:extLst>
          </p:cNvPr>
          <p:cNvSpPr/>
          <p:nvPr/>
        </p:nvSpPr>
        <p:spPr>
          <a:xfrm flipH="1">
            <a:off x="1641860" y="1739344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8" name="矩形 267">
            <a:extLst>
              <a:ext uri="{FF2B5EF4-FFF2-40B4-BE49-F238E27FC236}">
                <a16:creationId xmlns:a16="http://schemas.microsoft.com/office/drawing/2014/main" id="{CC90BB8E-1258-934C-82A4-7EE19B02FCE0}"/>
              </a:ext>
            </a:extLst>
          </p:cNvPr>
          <p:cNvSpPr/>
          <p:nvPr/>
        </p:nvSpPr>
        <p:spPr>
          <a:xfrm flipH="1">
            <a:off x="3479368" y="1865871"/>
            <a:ext cx="161363" cy="31949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9" name="直线箭头连接符 268">
            <a:extLst>
              <a:ext uri="{FF2B5EF4-FFF2-40B4-BE49-F238E27FC236}">
                <a16:creationId xmlns:a16="http://schemas.microsoft.com/office/drawing/2014/main" id="{A20EF014-DCD6-E544-BC49-53A12428899A}"/>
              </a:ext>
            </a:extLst>
          </p:cNvPr>
          <p:cNvCxnSpPr>
            <a:cxnSpLocks/>
          </p:cNvCxnSpPr>
          <p:nvPr/>
        </p:nvCxnSpPr>
        <p:spPr>
          <a:xfrm>
            <a:off x="1775317" y="1877907"/>
            <a:ext cx="17314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文本框 269">
            <a:extLst>
              <a:ext uri="{FF2B5EF4-FFF2-40B4-BE49-F238E27FC236}">
                <a16:creationId xmlns:a16="http://schemas.microsoft.com/office/drawing/2014/main" id="{D798324A-B801-2345-83A3-9F330DD042D3}"/>
              </a:ext>
            </a:extLst>
          </p:cNvPr>
          <p:cNvSpPr txBox="1"/>
          <p:nvPr/>
        </p:nvSpPr>
        <p:spPr>
          <a:xfrm>
            <a:off x="2247757" y="1631322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点击抢购</a:t>
            </a:r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80724C33-BF5C-C54E-A606-119E9F2BB597}"/>
              </a:ext>
            </a:extLst>
          </p:cNvPr>
          <p:cNvSpPr/>
          <p:nvPr/>
        </p:nvSpPr>
        <p:spPr>
          <a:xfrm flipH="1">
            <a:off x="5392887" y="1889374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2" name="直线箭头连接符 271">
            <a:extLst>
              <a:ext uri="{FF2B5EF4-FFF2-40B4-BE49-F238E27FC236}">
                <a16:creationId xmlns:a16="http://schemas.microsoft.com/office/drawing/2014/main" id="{2A38D22E-3A68-6F4A-BB16-6A20EE646D04}"/>
              </a:ext>
            </a:extLst>
          </p:cNvPr>
          <p:cNvCxnSpPr>
            <a:cxnSpLocks/>
          </p:cNvCxnSpPr>
          <p:nvPr/>
        </p:nvCxnSpPr>
        <p:spPr>
          <a:xfrm flipV="1">
            <a:off x="3640186" y="1908321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文本框 272">
            <a:extLst>
              <a:ext uri="{FF2B5EF4-FFF2-40B4-BE49-F238E27FC236}">
                <a16:creationId xmlns:a16="http://schemas.microsoft.com/office/drawing/2014/main" id="{65225B0C-27E2-2E47-BD9D-7AB8E180F203}"/>
              </a:ext>
            </a:extLst>
          </p:cNvPr>
          <p:cNvSpPr txBox="1"/>
          <p:nvPr/>
        </p:nvSpPr>
        <p:spPr>
          <a:xfrm>
            <a:off x="4237111" y="1663228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</a:t>
            </a: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32F3A4AD-0298-624A-A883-1E3794E53E94}"/>
              </a:ext>
            </a:extLst>
          </p:cNvPr>
          <p:cNvSpPr txBox="1"/>
          <p:nvPr/>
        </p:nvSpPr>
        <p:spPr>
          <a:xfrm>
            <a:off x="3877356" y="1973581"/>
            <a:ext cx="1395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获取库存失败</a:t>
            </a:r>
          </a:p>
        </p:txBody>
      </p:sp>
      <p:cxnSp>
        <p:nvCxnSpPr>
          <p:cNvPr id="276" name="直线连接符 275">
            <a:extLst>
              <a:ext uri="{FF2B5EF4-FFF2-40B4-BE49-F238E27FC236}">
                <a16:creationId xmlns:a16="http://schemas.microsoft.com/office/drawing/2014/main" id="{61CB9F67-103E-7F4E-BF8F-E36A345015C8}"/>
              </a:ext>
            </a:extLst>
          </p:cNvPr>
          <p:cNvCxnSpPr>
            <a:cxnSpLocks/>
          </p:cNvCxnSpPr>
          <p:nvPr/>
        </p:nvCxnSpPr>
        <p:spPr>
          <a:xfrm>
            <a:off x="3651245" y="2425408"/>
            <a:ext cx="155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线连接符 277">
            <a:extLst>
              <a:ext uri="{FF2B5EF4-FFF2-40B4-BE49-F238E27FC236}">
                <a16:creationId xmlns:a16="http://schemas.microsoft.com/office/drawing/2014/main" id="{358D804F-4744-BD43-AF0F-AFA5003ED97D}"/>
              </a:ext>
            </a:extLst>
          </p:cNvPr>
          <p:cNvCxnSpPr>
            <a:cxnSpLocks/>
          </p:cNvCxnSpPr>
          <p:nvPr/>
        </p:nvCxnSpPr>
        <p:spPr>
          <a:xfrm>
            <a:off x="3640186" y="2802438"/>
            <a:ext cx="166087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文本框 278">
            <a:extLst>
              <a:ext uri="{FF2B5EF4-FFF2-40B4-BE49-F238E27FC236}">
                <a16:creationId xmlns:a16="http://schemas.microsoft.com/office/drawing/2014/main" id="{779BAC69-D2BD-FF43-868E-E5D4C405D3C7}"/>
              </a:ext>
            </a:extLst>
          </p:cNvPr>
          <p:cNvSpPr txBox="1"/>
          <p:nvPr/>
        </p:nvSpPr>
        <p:spPr>
          <a:xfrm>
            <a:off x="3792056" y="2495336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校验库存</a:t>
            </a:r>
          </a:p>
        </p:txBody>
      </p:sp>
      <p:sp>
        <p:nvSpPr>
          <p:cNvPr id="280" name="矩形 279">
            <a:extLst>
              <a:ext uri="{FF2B5EF4-FFF2-40B4-BE49-F238E27FC236}">
                <a16:creationId xmlns:a16="http://schemas.microsoft.com/office/drawing/2014/main" id="{3FFCA634-6A66-2542-BEC9-1E03311DF4B8}"/>
              </a:ext>
            </a:extLst>
          </p:cNvPr>
          <p:cNvSpPr/>
          <p:nvPr/>
        </p:nvSpPr>
        <p:spPr>
          <a:xfrm flipH="1">
            <a:off x="1641859" y="2866666"/>
            <a:ext cx="126506" cy="2727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2" name="文本框 281">
            <a:extLst>
              <a:ext uri="{FF2B5EF4-FFF2-40B4-BE49-F238E27FC236}">
                <a16:creationId xmlns:a16="http://schemas.microsoft.com/office/drawing/2014/main" id="{76323B6F-CFC5-364F-BCC1-F837DDFD736A}"/>
              </a:ext>
            </a:extLst>
          </p:cNvPr>
          <p:cNvSpPr txBox="1"/>
          <p:nvPr/>
        </p:nvSpPr>
        <p:spPr>
          <a:xfrm>
            <a:off x="1963223" y="2690108"/>
            <a:ext cx="136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提示库存不足</a:t>
            </a:r>
          </a:p>
        </p:txBody>
      </p:sp>
      <p:cxnSp>
        <p:nvCxnSpPr>
          <p:cNvPr id="283" name="直线箭头连接符 282">
            <a:extLst>
              <a:ext uri="{FF2B5EF4-FFF2-40B4-BE49-F238E27FC236}">
                <a16:creationId xmlns:a16="http://schemas.microsoft.com/office/drawing/2014/main" id="{65FE7BC4-3CEC-9C45-8565-8D377BE043F1}"/>
              </a:ext>
            </a:extLst>
          </p:cNvPr>
          <p:cNvCxnSpPr>
            <a:cxnSpLocks/>
          </p:cNvCxnSpPr>
          <p:nvPr/>
        </p:nvCxnSpPr>
        <p:spPr>
          <a:xfrm flipV="1">
            <a:off x="3682775" y="3215170"/>
            <a:ext cx="1697992" cy="10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文本框 283">
            <a:extLst>
              <a:ext uri="{FF2B5EF4-FFF2-40B4-BE49-F238E27FC236}">
                <a16:creationId xmlns:a16="http://schemas.microsoft.com/office/drawing/2014/main" id="{ECCC57AD-28FA-564D-8C32-F5CB964CC1F5}"/>
              </a:ext>
            </a:extLst>
          </p:cNvPr>
          <p:cNvSpPr txBox="1"/>
          <p:nvPr/>
        </p:nvSpPr>
        <p:spPr>
          <a:xfrm>
            <a:off x="3627720" y="2953625"/>
            <a:ext cx="1830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扣减库存</a:t>
            </a: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D3034435-FE6C-B64B-9BC2-7E559D709DB7}"/>
              </a:ext>
            </a:extLst>
          </p:cNvPr>
          <p:cNvSpPr/>
          <p:nvPr/>
        </p:nvSpPr>
        <p:spPr>
          <a:xfrm flipH="1">
            <a:off x="5411353" y="3164710"/>
            <a:ext cx="150848" cy="3553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6" name="文本框 285">
            <a:extLst>
              <a:ext uri="{FF2B5EF4-FFF2-40B4-BE49-F238E27FC236}">
                <a16:creationId xmlns:a16="http://schemas.microsoft.com/office/drawing/2014/main" id="{E453B296-912C-AE43-BFC9-CAA5FD9ED0F5}"/>
              </a:ext>
            </a:extLst>
          </p:cNvPr>
          <p:cNvSpPr txBox="1"/>
          <p:nvPr/>
        </p:nvSpPr>
        <p:spPr>
          <a:xfrm>
            <a:off x="5011512" y="3678179"/>
            <a:ext cx="880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 下单</a:t>
            </a:r>
          </a:p>
        </p:txBody>
      </p:sp>
      <p:cxnSp>
        <p:nvCxnSpPr>
          <p:cNvPr id="287" name="直线箭头连接符 286">
            <a:extLst>
              <a:ext uri="{FF2B5EF4-FFF2-40B4-BE49-F238E27FC236}">
                <a16:creationId xmlns:a16="http://schemas.microsoft.com/office/drawing/2014/main" id="{524EED3F-0BD5-8040-890A-B815BDB69EAC}"/>
              </a:ext>
            </a:extLst>
          </p:cNvPr>
          <p:cNvCxnSpPr>
            <a:cxnSpLocks/>
          </p:cNvCxnSpPr>
          <p:nvPr/>
        </p:nvCxnSpPr>
        <p:spPr>
          <a:xfrm>
            <a:off x="3662541" y="3917534"/>
            <a:ext cx="36204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线箭头连接符 287">
            <a:extLst>
              <a:ext uri="{FF2B5EF4-FFF2-40B4-BE49-F238E27FC236}">
                <a16:creationId xmlns:a16="http://schemas.microsoft.com/office/drawing/2014/main" id="{1D8BC669-F7EF-FE4C-B559-F8AF1BCDBB88}"/>
              </a:ext>
            </a:extLst>
          </p:cNvPr>
          <p:cNvCxnSpPr>
            <a:cxnSpLocks/>
          </p:cNvCxnSpPr>
          <p:nvPr/>
        </p:nvCxnSpPr>
        <p:spPr>
          <a:xfrm flipH="1" flipV="1">
            <a:off x="3649167" y="4314982"/>
            <a:ext cx="3613381" cy="28192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线箭头连接符 289">
            <a:extLst>
              <a:ext uri="{FF2B5EF4-FFF2-40B4-BE49-F238E27FC236}">
                <a16:creationId xmlns:a16="http://schemas.microsoft.com/office/drawing/2014/main" id="{3F99BA9A-C524-B84E-B3FD-BC9A3124B2C5}"/>
              </a:ext>
            </a:extLst>
          </p:cNvPr>
          <p:cNvCxnSpPr>
            <a:cxnSpLocks/>
          </p:cNvCxnSpPr>
          <p:nvPr/>
        </p:nvCxnSpPr>
        <p:spPr>
          <a:xfrm flipH="1">
            <a:off x="3640187" y="3501136"/>
            <a:ext cx="1730071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矩形 290">
            <a:extLst>
              <a:ext uri="{FF2B5EF4-FFF2-40B4-BE49-F238E27FC236}">
                <a16:creationId xmlns:a16="http://schemas.microsoft.com/office/drawing/2014/main" id="{510912D0-07E8-BD4F-93B3-02A17B954CFD}"/>
              </a:ext>
            </a:extLst>
          </p:cNvPr>
          <p:cNvSpPr/>
          <p:nvPr/>
        </p:nvSpPr>
        <p:spPr>
          <a:xfrm flipH="1">
            <a:off x="1634908" y="3428266"/>
            <a:ext cx="123758" cy="2293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3" name="文本框 292">
            <a:extLst>
              <a:ext uri="{FF2B5EF4-FFF2-40B4-BE49-F238E27FC236}">
                <a16:creationId xmlns:a16="http://schemas.microsoft.com/office/drawing/2014/main" id="{EB64F2F9-2F9E-3B44-80A7-3563AFBC5494}"/>
              </a:ext>
            </a:extLst>
          </p:cNvPr>
          <p:cNvSpPr txBox="1"/>
          <p:nvPr/>
        </p:nvSpPr>
        <p:spPr>
          <a:xfrm>
            <a:off x="1720044" y="3334710"/>
            <a:ext cx="1845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提示扣减库存失败</a:t>
            </a: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042D63BA-678D-1544-BD0C-41D89BEE7231}"/>
              </a:ext>
            </a:extLst>
          </p:cNvPr>
          <p:cNvSpPr txBox="1"/>
          <p:nvPr/>
        </p:nvSpPr>
        <p:spPr>
          <a:xfrm>
            <a:off x="3997078" y="3244483"/>
            <a:ext cx="1195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扣减库存失败 </a:t>
            </a:r>
          </a:p>
        </p:txBody>
      </p:sp>
      <p:sp>
        <p:nvSpPr>
          <p:cNvPr id="299" name="矩形 298">
            <a:extLst>
              <a:ext uri="{FF2B5EF4-FFF2-40B4-BE49-F238E27FC236}">
                <a16:creationId xmlns:a16="http://schemas.microsoft.com/office/drawing/2014/main" id="{AE011427-1410-AD47-AF94-3A040335C2F6}"/>
              </a:ext>
            </a:extLst>
          </p:cNvPr>
          <p:cNvSpPr/>
          <p:nvPr/>
        </p:nvSpPr>
        <p:spPr>
          <a:xfrm flipH="1">
            <a:off x="7283030" y="3876910"/>
            <a:ext cx="163443" cy="7744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1FFE010B-4429-A64C-A729-A749250B0116}"/>
              </a:ext>
            </a:extLst>
          </p:cNvPr>
          <p:cNvSpPr txBox="1"/>
          <p:nvPr/>
        </p:nvSpPr>
        <p:spPr>
          <a:xfrm>
            <a:off x="4957049" y="4083006"/>
            <a:ext cx="1188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下单成功</a:t>
            </a:r>
          </a:p>
        </p:txBody>
      </p:sp>
      <p:cxnSp>
        <p:nvCxnSpPr>
          <p:cNvPr id="307" name="直线箭头连接符 306">
            <a:extLst>
              <a:ext uri="{FF2B5EF4-FFF2-40B4-BE49-F238E27FC236}">
                <a16:creationId xmlns:a16="http://schemas.microsoft.com/office/drawing/2014/main" id="{E4DC2AD4-19C8-BE4D-9268-18F5A380BEEF}"/>
              </a:ext>
            </a:extLst>
          </p:cNvPr>
          <p:cNvCxnSpPr>
            <a:cxnSpLocks/>
          </p:cNvCxnSpPr>
          <p:nvPr/>
        </p:nvCxnSpPr>
        <p:spPr>
          <a:xfrm flipH="1" flipV="1">
            <a:off x="3655660" y="4609364"/>
            <a:ext cx="3592074" cy="223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文本框 307">
            <a:extLst>
              <a:ext uri="{FF2B5EF4-FFF2-40B4-BE49-F238E27FC236}">
                <a16:creationId xmlns:a16="http://schemas.microsoft.com/office/drawing/2014/main" id="{2B5F5D87-6346-A74F-966C-10362FAA9E10}"/>
              </a:ext>
            </a:extLst>
          </p:cNvPr>
          <p:cNvSpPr txBox="1"/>
          <p:nvPr/>
        </p:nvSpPr>
        <p:spPr>
          <a:xfrm>
            <a:off x="4939980" y="4386976"/>
            <a:ext cx="117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下单失败</a:t>
            </a:r>
          </a:p>
        </p:txBody>
      </p:sp>
      <p:sp>
        <p:nvSpPr>
          <p:cNvPr id="309" name="矩形 308">
            <a:extLst>
              <a:ext uri="{FF2B5EF4-FFF2-40B4-BE49-F238E27FC236}">
                <a16:creationId xmlns:a16="http://schemas.microsoft.com/office/drawing/2014/main" id="{082583BC-394C-E44C-9B5F-331F3862CDE4}"/>
              </a:ext>
            </a:extLst>
          </p:cNvPr>
          <p:cNvSpPr/>
          <p:nvPr/>
        </p:nvSpPr>
        <p:spPr>
          <a:xfrm flipH="1">
            <a:off x="1616264" y="4334680"/>
            <a:ext cx="129701" cy="6506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0" name="直线箭头连接符 309">
            <a:extLst>
              <a:ext uri="{FF2B5EF4-FFF2-40B4-BE49-F238E27FC236}">
                <a16:creationId xmlns:a16="http://schemas.microsoft.com/office/drawing/2014/main" id="{0DA3C20A-B7D3-A747-8330-17BF364C157A}"/>
              </a:ext>
            </a:extLst>
          </p:cNvPr>
          <p:cNvCxnSpPr>
            <a:cxnSpLocks/>
          </p:cNvCxnSpPr>
          <p:nvPr/>
        </p:nvCxnSpPr>
        <p:spPr>
          <a:xfrm flipH="1" flipV="1">
            <a:off x="1753083" y="4433012"/>
            <a:ext cx="1729441" cy="1051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文本框 310">
            <a:extLst>
              <a:ext uri="{FF2B5EF4-FFF2-40B4-BE49-F238E27FC236}">
                <a16:creationId xmlns:a16="http://schemas.microsoft.com/office/drawing/2014/main" id="{6D543CB1-AC20-154D-B889-F1F26600FFE5}"/>
              </a:ext>
            </a:extLst>
          </p:cNvPr>
          <p:cNvSpPr txBox="1"/>
          <p:nvPr/>
        </p:nvSpPr>
        <p:spPr>
          <a:xfrm>
            <a:off x="1915531" y="4168949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提示下单成功</a:t>
            </a:r>
          </a:p>
        </p:txBody>
      </p:sp>
      <p:cxnSp>
        <p:nvCxnSpPr>
          <p:cNvPr id="312" name="直线箭头连接符 311">
            <a:extLst>
              <a:ext uri="{FF2B5EF4-FFF2-40B4-BE49-F238E27FC236}">
                <a16:creationId xmlns:a16="http://schemas.microsoft.com/office/drawing/2014/main" id="{757BE180-9969-0041-8B1C-9EFDE6B5357C}"/>
              </a:ext>
            </a:extLst>
          </p:cNvPr>
          <p:cNvCxnSpPr>
            <a:cxnSpLocks/>
          </p:cNvCxnSpPr>
          <p:nvPr/>
        </p:nvCxnSpPr>
        <p:spPr>
          <a:xfrm flipH="1" flipV="1">
            <a:off x="1747946" y="4923768"/>
            <a:ext cx="1729441" cy="1051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文本框 312">
            <a:extLst>
              <a:ext uri="{FF2B5EF4-FFF2-40B4-BE49-F238E27FC236}">
                <a16:creationId xmlns:a16="http://schemas.microsoft.com/office/drawing/2014/main" id="{FFCD8250-8D33-2343-86E8-388D75C1BBC5}"/>
              </a:ext>
            </a:extLst>
          </p:cNvPr>
          <p:cNvSpPr txBox="1"/>
          <p:nvPr/>
        </p:nvSpPr>
        <p:spPr>
          <a:xfrm>
            <a:off x="1910394" y="4659705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提示下单失败</a:t>
            </a:r>
          </a:p>
        </p:txBody>
      </p: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0F0BBB99-6721-5F4F-827E-61868CB00D94}"/>
              </a:ext>
            </a:extLst>
          </p:cNvPr>
          <p:cNvCxnSpPr/>
          <p:nvPr/>
        </p:nvCxnSpPr>
        <p:spPr>
          <a:xfrm>
            <a:off x="3806273" y="2425408"/>
            <a:ext cx="0" cy="382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线箭头连接符 313">
            <a:extLst>
              <a:ext uri="{FF2B5EF4-FFF2-40B4-BE49-F238E27FC236}">
                <a16:creationId xmlns:a16="http://schemas.microsoft.com/office/drawing/2014/main" id="{0BDB0C18-C5A3-964D-9C31-D67D5DF963D0}"/>
              </a:ext>
            </a:extLst>
          </p:cNvPr>
          <p:cNvCxnSpPr>
            <a:cxnSpLocks/>
          </p:cNvCxnSpPr>
          <p:nvPr/>
        </p:nvCxnSpPr>
        <p:spPr>
          <a:xfrm flipH="1" flipV="1">
            <a:off x="1772456" y="2988214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线箭头连接符 314">
            <a:extLst>
              <a:ext uri="{FF2B5EF4-FFF2-40B4-BE49-F238E27FC236}">
                <a16:creationId xmlns:a16="http://schemas.microsoft.com/office/drawing/2014/main" id="{A0D997E5-5C5F-854F-BA0A-B9BD46249E49}"/>
              </a:ext>
            </a:extLst>
          </p:cNvPr>
          <p:cNvCxnSpPr>
            <a:cxnSpLocks/>
          </p:cNvCxnSpPr>
          <p:nvPr/>
        </p:nvCxnSpPr>
        <p:spPr>
          <a:xfrm flipH="1" flipV="1">
            <a:off x="1758588" y="3578375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线箭头连接符 315">
            <a:extLst>
              <a:ext uri="{FF2B5EF4-FFF2-40B4-BE49-F238E27FC236}">
                <a16:creationId xmlns:a16="http://schemas.microsoft.com/office/drawing/2014/main" id="{62C76419-B795-4444-AA08-DD78A924EAA4}"/>
              </a:ext>
            </a:extLst>
          </p:cNvPr>
          <p:cNvCxnSpPr>
            <a:cxnSpLocks/>
          </p:cNvCxnSpPr>
          <p:nvPr/>
        </p:nvCxnSpPr>
        <p:spPr>
          <a:xfrm flipH="1">
            <a:off x="3640186" y="2208540"/>
            <a:ext cx="1730071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文本框 316">
            <a:extLst>
              <a:ext uri="{FF2B5EF4-FFF2-40B4-BE49-F238E27FC236}">
                <a16:creationId xmlns:a16="http://schemas.microsoft.com/office/drawing/2014/main" id="{E5BED0D3-C379-EA45-965C-B4AF8021AF48}"/>
              </a:ext>
            </a:extLst>
          </p:cNvPr>
          <p:cNvSpPr txBox="1"/>
          <p:nvPr/>
        </p:nvSpPr>
        <p:spPr>
          <a:xfrm>
            <a:off x="1970782" y="2042625"/>
            <a:ext cx="136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获取库存失败</a:t>
            </a:r>
          </a:p>
        </p:txBody>
      </p:sp>
      <p:cxnSp>
        <p:nvCxnSpPr>
          <p:cNvPr id="318" name="直线箭头连接符 317">
            <a:extLst>
              <a:ext uri="{FF2B5EF4-FFF2-40B4-BE49-F238E27FC236}">
                <a16:creationId xmlns:a16="http://schemas.microsoft.com/office/drawing/2014/main" id="{83BF78A8-2F25-9A4F-888B-B55E68CCAC74}"/>
              </a:ext>
            </a:extLst>
          </p:cNvPr>
          <p:cNvCxnSpPr>
            <a:cxnSpLocks/>
          </p:cNvCxnSpPr>
          <p:nvPr/>
        </p:nvCxnSpPr>
        <p:spPr>
          <a:xfrm flipH="1" flipV="1">
            <a:off x="1799068" y="2340081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矩形 318">
            <a:extLst>
              <a:ext uri="{FF2B5EF4-FFF2-40B4-BE49-F238E27FC236}">
                <a16:creationId xmlns:a16="http://schemas.microsoft.com/office/drawing/2014/main" id="{1F0A1FDF-C7EA-A64D-A43C-2306A093202E}"/>
              </a:ext>
            </a:extLst>
          </p:cNvPr>
          <p:cNvSpPr/>
          <p:nvPr/>
        </p:nvSpPr>
        <p:spPr>
          <a:xfrm flipH="1">
            <a:off x="1645245" y="2189829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6" name="矩形 325">
            <a:extLst>
              <a:ext uri="{FF2B5EF4-FFF2-40B4-BE49-F238E27FC236}">
                <a16:creationId xmlns:a16="http://schemas.microsoft.com/office/drawing/2014/main" id="{E428CAF1-D0A7-1040-9934-48E88F2AB389}"/>
              </a:ext>
            </a:extLst>
          </p:cNvPr>
          <p:cNvSpPr/>
          <p:nvPr/>
        </p:nvSpPr>
        <p:spPr>
          <a:xfrm flipH="1">
            <a:off x="5391277" y="4801265"/>
            <a:ext cx="155600" cy="280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1" name="直线箭头连接符 330">
            <a:extLst>
              <a:ext uri="{FF2B5EF4-FFF2-40B4-BE49-F238E27FC236}">
                <a16:creationId xmlns:a16="http://schemas.microsoft.com/office/drawing/2014/main" id="{DDB5D8AC-3BB1-364B-9A98-38C9F1186BA1}"/>
              </a:ext>
            </a:extLst>
          </p:cNvPr>
          <p:cNvCxnSpPr>
            <a:cxnSpLocks/>
          </p:cNvCxnSpPr>
          <p:nvPr/>
        </p:nvCxnSpPr>
        <p:spPr>
          <a:xfrm>
            <a:off x="3679910" y="4847467"/>
            <a:ext cx="16747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文本框 333">
            <a:extLst>
              <a:ext uri="{FF2B5EF4-FFF2-40B4-BE49-F238E27FC236}">
                <a16:creationId xmlns:a16="http://schemas.microsoft.com/office/drawing/2014/main" id="{DCF3D51D-4486-9347-9D79-1D4BD7B37EF5}"/>
              </a:ext>
            </a:extLst>
          </p:cNvPr>
          <p:cNvSpPr txBox="1"/>
          <p:nvPr/>
        </p:nvSpPr>
        <p:spPr>
          <a:xfrm>
            <a:off x="3934861" y="4618952"/>
            <a:ext cx="1022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回滚库存</a:t>
            </a:r>
          </a:p>
        </p:txBody>
      </p:sp>
    </p:spTree>
    <p:extLst>
      <p:ext uri="{BB962C8B-B14F-4D97-AF65-F5344CB8AC3E}">
        <p14:creationId xmlns:p14="http://schemas.microsoft.com/office/powerpoint/2010/main" val="384536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系统分析设计和实现（应用设计）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9E7A237-EAA0-1C4C-B094-8B79C508AEFB}"/>
              </a:ext>
            </a:extLst>
          </p:cNvPr>
          <p:cNvSpPr/>
          <p:nvPr/>
        </p:nvSpPr>
        <p:spPr>
          <a:xfrm>
            <a:off x="1965267" y="1071195"/>
            <a:ext cx="1019503" cy="41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3EDB253-9D56-D442-9481-0F52B0AD5B5A}"/>
              </a:ext>
            </a:extLst>
          </p:cNvPr>
          <p:cNvSpPr/>
          <p:nvPr/>
        </p:nvSpPr>
        <p:spPr>
          <a:xfrm>
            <a:off x="3846452" y="1071195"/>
            <a:ext cx="1019503" cy="41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库存缓存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8CA8200-5AA3-6747-A446-3AC49FF8FDFA}"/>
              </a:ext>
            </a:extLst>
          </p:cNvPr>
          <p:cNvSpPr/>
          <p:nvPr/>
        </p:nvSpPr>
        <p:spPr>
          <a:xfrm>
            <a:off x="5727637" y="1067747"/>
            <a:ext cx="1019503" cy="41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</a:t>
            </a:r>
            <a:r>
              <a:rPr kumimoji="1" lang="en-US" altLang="zh-CN" dirty="0">
                <a:solidFill>
                  <a:schemeClr val="tx1"/>
                </a:solidFill>
              </a:rPr>
              <a:t>DB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80376CCF-C505-7843-89F1-5ECAE3E910DF}"/>
              </a:ext>
            </a:extLst>
          </p:cNvPr>
          <p:cNvCxnSpPr>
            <a:cxnSpLocks/>
          </p:cNvCxnSpPr>
          <p:nvPr/>
        </p:nvCxnSpPr>
        <p:spPr>
          <a:xfrm>
            <a:off x="2444804" y="1493628"/>
            <a:ext cx="6999" cy="3342343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B00BC931-ACCC-EF4A-AE93-92C6548F94CD}"/>
              </a:ext>
            </a:extLst>
          </p:cNvPr>
          <p:cNvCxnSpPr>
            <a:cxnSpLocks/>
          </p:cNvCxnSpPr>
          <p:nvPr/>
        </p:nvCxnSpPr>
        <p:spPr>
          <a:xfrm>
            <a:off x="4333870" y="1509389"/>
            <a:ext cx="29710" cy="3543787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16F71578-566B-2247-9260-A817D99FDF3E}"/>
              </a:ext>
            </a:extLst>
          </p:cNvPr>
          <p:cNvCxnSpPr>
            <a:cxnSpLocks/>
          </p:cNvCxnSpPr>
          <p:nvPr/>
        </p:nvCxnSpPr>
        <p:spPr>
          <a:xfrm flipH="1">
            <a:off x="6230167" y="1498879"/>
            <a:ext cx="9849" cy="3554297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2B86A35F-FFD8-A444-B526-BB43A4E3A397}"/>
              </a:ext>
            </a:extLst>
          </p:cNvPr>
          <p:cNvSpPr/>
          <p:nvPr/>
        </p:nvSpPr>
        <p:spPr>
          <a:xfrm flipH="1">
            <a:off x="2385160" y="1856572"/>
            <a:ext cx="141466" cy="31432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52CF18B2-C612-7444-BCDF-9F066C711603}"/>
              </a:ext>
            </a:extLst>
          </p:cNvPr>
          <p:cNvSpPr/>
          <p:nvPr/>
        </p:nvSpPr>
        <p:spPr>
          <a:xfrm flipH="1">
            <a:off x="4245474" y="1880071"/>
            <a:ext cx="166769" cy="363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95A44253-9EC2-A643-B774-6E044E8302E6}"/>
              </a:ext>
            </a:extLst>
          </p:cNvPr>
          <p:cNvCxnSpPr>
            <a:cxnSpLocks/>
          </p:cNvCxnSpPr>
          <p:nvPr/>
        </p:nvCxnSpPr>
        <p:spPr>
          <a:xfrm flipV="1">
            <a:off x="2526089" y="1899020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25AC17E0-DB34-3D4E-A624-646EDF4B6F5B}"/>
              </a:ext>
            </a:extLst>
          </p:cNvPr>
          <p:cNvSpPr txBox="1"/>
          <p:nvPr/>
        </p:nvSpPr>
        <p:spPr>
          <a:xfrm>
            <a:off x="2709768" y="1653927"/>
            <a:ext cx="1266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从缓存获取库存</a:t>
            </a:r>
          </a:p>
        </p:txBody>
      </p: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04E8768D-111F-754B-BA8C-F8195F7B7502}"/>
              </a:ext>
            </a:extLst>
          </p:cNvPr>
          <p:cNvCxnSpPr>
            <a:cxnSpLocks/>
          </p:cNvCxnSpPr>
          <p:nvPr/>
        </p:nvCxnSpPr>
        <p:spPr>
          <a:xfrm flipV="1">
            <a:off x="2548543" y="2234350"/>
            <a:ext cx="1679586" cy="1335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1FC8FB95-0755-0748-9346-E8822CF1B915}"/>
              </a:ext>
            </a:extLst>
          </p:cNvPr>
          <p:cNvSpPr txBox="1"/>
          <p:nvPr/>
        </p:nvSpPr>
        <p:spPr>
          <a:xfrm>
            <a:off x="2648272" y="1966555"/>
            <a:ext cx="1518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存在，返回库存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A782CE3-6E13-304A-A7E2-BA74BE552DFD}"/>
              </a:ext>
            </a:extLst>
          </p:cNvPr>
          <p:cNvSpPr/>
          <p:nvPr/>
        </p:nvSpPr>
        <p:spPr>
          <a:xfrm flipH="1">
            <a:off x="4265326" y="3659112"/>
            <a:ext cx="183676" cy="289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848E9C7-260A-EE44-A75A-E4D4FB518130}"/>
              </a:ext>
            </a:extLst>
          </p:cNvPr>
          <p:cNvSpPr/>
          <p:nvPr/>
        </p:nvSpPr>
        <p:spPr>
          <a:xfrm flipH="1">
            <a:off x="6168712" y="2442855"/>
            <a:ext cx="183358" cy="3456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3D5645AD-B0A5-5741-978A-D7BD5615182D}"/>
              </a:ext>
            </a:extLst>
          </p:cNvPr>
          <p:cNvCxnSpPr>
            <a:cxnSpLocks/>
          </p:cNvCxnSpPr>
          <p:nvPr/>
        </p:nvCxnSpPr>
        <p:spPr>
          <a:xfrm flipV="1">
            <a:off x="2542508" y="2468654"/>
            <a:ext cx="3641979" cy="214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框 122">
            <a:extLst>
              <a:ext uri="{FF2B5EF4-FFF2-40B4-BE49-F238E27FC236}">
                <a16:creationId xmlns:a16="http://schemas.microsoft.com/office/drawing/2014/main" id="{6392CED6-92FB-434B-9FF1-7C768EE33C98}"/>
              </a:ext>
            </a:extLst>
          </p:cNvPr>
          <p:cNvSpPr txBox="1"/>
          <p:nvPr/>
        </p:nvSpPr>
        <p:spPr>
          <a:xfrm>
            <a:off x="3908412" y="2253465"/>
            <a:ext cx="1668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不存在，查数据库</a:t>
            </a:r>
          </a:p>
        </p:txBody>
      </p: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8819A667-7D25-4A4F-A6D8-807D33DA0C99}"/>
              </a:ext>
            </a:extLst>
          </p:cNvPr>
          <p:cNvCxnSpPr>
            <a:cxnSpLocks/>
          </p:cNvCxnSpPr>
          <p:nvPr/>
        </p:nvCxnSpPr>
        <p:spPr>
          <a:xfrm>
            <a:off x="2553018" y="2752226"/>
            <a:ext cx="3578055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4F5E8A47-CEE7-174F-913A-389A6E2DEF57}"/>
              </a:ext>
            </a:extLst>
          </p:cNvPr>
          <p:cNvSpPr txBox="1"/>
          <p:nvPr/>
        </p:nvSpPr>
        <p:spPr>
          <a:xfrm>
            <a:off x="4166287" y="2489538"/>
            <a:ext cx="885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返回库存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9082FC6E-8A9D-F541-9B60-EB25EE6A6A83}"/>
              </a:ext>
            </a:extLst>
          </p:cNvPr>
          <p:cNvSpPr txBox="1"/>
          <p:nvPr/>
        </p:nvSpPr>
        <p:spPr>
          <a:xfrm>
            <a:off x="2648272" y="3171422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扣减库存</a:t>
            </a:r>
            <a:endParaRPr kumimoji="1" lang="en-US" altLang="zh-CN" sz="1200" dirty="0">
              <a:latin typeface="+mn-lt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BC1BC641-7152-D743-A994-DECE73C2CB3A}"/>
              </a:ext>
            </a:extLst>
          </p:cNvPr>
          <p:cNvSpPr/>
          <p:nvPr/>
        </p:nvSpPr>
        <p:spPr>
          <a:xfrm flipH="1">
            <a:off x="4251796" y="2959969"/>
            <a:ext cx="177548" cy="2114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2" name="直线箭头连接符 151">
            <a:extLst>
              <a:ext uri="{FF2B5EF4-FFF2-40B4-BE49-F238E27FC236}">
                <a16:creationId xmlns:a16="http://schemas.microsoft.com/office/drawing/2014/main" id="{7C87BEA9-FDFD-B34B-8F94-9F8AC3A680F9}"/>
              </a:ext>
            </a:extLst>
          </p:cNvPr>
          <p:cNvCxnSpPr>
            <a:cxnSpLocks/>
          </p:cNvCxnSpPr>
          <p:nvPr/>
        </p:nvCxnSpPr>
        <p:spPr>
          <a:xfrm flipV="1">
            <a:off x="2525708" y="2998987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1E9EB5B6-C0E0-B94F-A18C-6D888DE328A9}"/>
              </a:ext>
            </a:extLst>
          </p:cNvPr>
          <p:cNvSpPr txBox="1"/>
          <p:nvPr/>
        </p:nvSpPr>
        <p:spPr>
          <a:xfrm>
            <a:off x="2709768" y="2753894"/>
            <a:ext cx="1265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更新库存到缓存</a:t>
            </a:r>
          </a:p>
        </p:txBody>
      </p: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F8E75FA2-3C11-DE4C-865E-3372E3293AED}"/>
              </a:ext>
            </a:extLst>
          </p:cNvPr>
          <p:cNvCxnSpPr>
            <a:cxnSpLocks/>
          </p:cNvCxnSpPr>
          <p:nvPr/>
        </p:nvCxnSpPr>
        <p:spPr>
          <a:xfrm>
            <a:off x="2515793" y="3128461"/>
            <a:ext cx="155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9CC201C8-EACE-1240-ABCC-EDF715CC588C}"/>
              </a:ext>
            </a:extLst>
          </p:cNvPr>
          <p:cNvCxnSpPr>
            <a:cxnSpLocks/>
          </p:cNvCxnSpPr>
          <p:nvPr/>
        </p:nvCxnSpPr>
        <p:spPr>
          <a:xfrm>
            <a:off x="2504734" y="3505491"/>
            <a:ext cx="166087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35ACA775-298C-F848-BE50-6D7E69FCFBE9}"/>
              </a:ext>
            </a:extLst>
          </p:cNvPr>
          <p:cNvCxnSpPr/>
          <p:nvPr/>
        </p:nvCxnSpPr>
        <p:spPr>
          <a:xfrm>
            <a:off x="2670821" y="3128461"/>
            <a:ext cx="0" cy="382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箭头连接符 160">
            <a:extLst>
              <a:ext uri="{FF2B5EF4-FFF2-40B4-BE49-F238E27FC236}">
                <a16:creationId xmlns:a16="http://schemas.microsoft.com/office/drawing/2014/main" id="{D3438DB3-703A-EE42-9DAD-BB5B49D5855E}"/>
              </a:ext>
            </a:extLst>
          </p:cNvPr>
          <p:cNvCxnSpPr>
            <a:cxnSpLocks/>
          </p:cNvCxnSpPr>
          <p:nvPr/>
        </p:nvCxnSpPr>
        <p:spPr>
          <a:xfrm>
            <a:off x="2525708" y="3701401"/>
            <a:ext cx="17536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本框 161">
            <a:extLst>
              <a:ext uri="{FF2B5EF4-FFF2-40B4-BE49-F238E27FC236}">
                <a16:creationId xmlns:a16="http://schemas.microsoft.com/office/drawing/2014/main" id="{ACF73405-D6F8-F046-8DF5-A92C097AC92C}"/>
              </a:ext>
            </a:extLst>
          </p:cNvPr>
          <p:cNvSpPr txBox="1"/>
          <p:nvPr/>
        </p:nvSpPr>
        <p:spPr>
          <a:xfrm>
            <a:off x="2977252" y="3463690"/>
            <a:ext cx="83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失效缓存</a:t>
            </a: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3226AA91-8689-634C-9E1C-2D4DCB11F1B7}"/>
              </a:ext>
            </a:extLst>
          </p:cNvPr>
          <p:cNvSpPr/>
          <p:nvPr/>
        </p:nvSpPr>
        <p:spPr>
          <a:xfrm flipH="1">
            <a:off x="6145606" y="4120237"/>
            <a:ext cx="190924" cy="562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4" name="直线箭头连接符 163">
            <a:extLst>
              <a:ext uri="{FF2B5EF4-FFF2-40B4-BE49-F238E27FC236}">
                <a16:creationId xmlns:a16="http://schemas.microsoft.com/office/drawing/2014/main" id="{EB1C8B53-6194-0442-964B-194A7E8AFCE2}"/>
              </a:ext>
            </a:extLst>
          </p:cNvPr>
          <p:cNvCxnSpPr>
            <a:cxnSpLocks/>
          </p:cNvCxnSpPr>
          <p:nvPr/>
        </p:nvCxnSpPr>
        <p:spPr>
          <a:xfrm flipV="1">
            <a:off x="2540972" y="4165006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文本框 169">
            <a:extLst>
              <a:ext uri="{FF2B5EF4-FFF2-40B4-BE49-F238E27FC236}">
                <a16:creationId xmlns:a16="http://schemas.microsoft.com/office/drawing/2014/main" id="{DEE0E3F0-B70E-0A4B-8C31-2EC3BA717BD9}"/>
              </a:ext>
            </a:extLst>
          </p:cNvPr>
          <p:cNvSpPr txBox="1"/>
          <p:nvPr/>
        </p:nvSpPr>
        <p:spPr>
          <a:xfrm>
            <a:off x="3898561" y="3940674"/>
            <a:ext cx="1034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更新数据库</a:t>
            </a:r>
          </a:p>
        </p:txBody>
      </p:sp>
      <p:cxnSp>
        <p:nvCxnSpPr>
          <p:cNvPr id="171" name="直线箭头连接符 170">
            <a:extLst>
              <a:ext uri="{FF2B5EF4-FFF2-40B4-BE49-F238E27FC236}">
                <a16:creationId xmlns:a16="http://schemas.microsoft.com/office/drawing/2014/main" id="{93C6B4DA-6A68-AE40-A7E8-528E5ED65B01}"/>
              </a:ext>
            </a:extLst>
          </p:cNvPr>
          <p:cNvCxnSpPr>
            <a:cxnSpLocks/>
          </p:cNvCxnSpPr>
          <p:nvPr/>
        </p:nvCxnSpPr>
        <p:spPr>
          <a:xfrm flipV="1">
            <a:off x="2546351" y="4412953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文本框 171">
            <a:extLst>
              <a:ext uri="{FF2B5EF4-FFF2-40B4-BE49-F238E27FC236}">
                <a16:creationId xmlns:a16="http://schemas.microsoft.com/office/drawing/2014/main" id="{B93241B8-9D23-1C4B-BE0B-3CDF079F260B}"/>
              </a:ext>
            </a:extLst>
          </p:cNvPr>
          <p:cNvSpPr txBox="1"/>
          <p:nvPr/>
        </p:nvSpPr>
        <p:spPr>
          <a:xfrm>
            <a:off x="3953249" y="4198035"/>
            <a:ext cx="100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更新成功</a:t>
            </a:r>
          </a:p>
        </p:txBody>
      </p:sp>
      <p:cxnSp>
        <p:nvCxnSpPr>
          <p:cNvPr id="177" name="直线箭头连接符 176">
            <a:extLst>
              <a:ext uri="{FF2B5EF4-FFF2-40B4-BE49-F238E27FC236}">
                <a16:creationId xmlns:a16="http://schemas.microsoft.com/office/drawing/2014/main" id="{E6CC4382-225F-D841-8E11-D22F787D4D95}"/>
              </a:ext>
            </a:extLst>
          </p:cNvPr>
          <p:cNvCxnSpPr>
            <a:cxnSpLocks/>
          </p:cNvCxnSpPr>
          <p:nvPr/>
        </p:nvCxnSpPr>
        <p:spPr>
          <a:xfrm flipV="1">
            <a:off x="2551611" y="4680965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文本框 177">
            <a:extLst>
              <a:ext uri="{FF2B5EF4-FFF2-40B4-BE49-F238E27FC236}">
                <a16:creationId xmlns:a16="http://schemas.microsoft.com/office/drawing/2014/main" id="{7F83F17B-C3CD-834A-B23C-733B762800C0}"/>
              </a:ext>
            </a:extLst>
          </p:cNvPr>
          <p:cNvSpPr txBox="1"/>
          <p:nvPr/>
        </p:nvSpPr>
        <p:spPr>
          <a:xfrm>
            <a:off x="3958984" y="4457280"/>
            <a:ext cx="824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更新失败</a:t>
            </a:r>
          </a:p>
        </p:txBody>
      </p:sp>
    </p:spTree>
    <p:extLst>
      <p:ext uri="{BB962C8B-B14F-4D97-AF65-F5344CB8AC3E}">
        <p14:creationId xmlns:p14="http://schemas.microsoft.com/office/powerpoint/2010/main" val="2420251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右箭头标注 6">
            <a:extLst>
              <a:ext uri="{FF2B5EF4-FFF2-40B4-BE49-F238E27FC236}">
                <a16:creationId xmlns:a16="http://schemas.microsoft.com/office/drawing/2014/main" id="{EE362CDD-DB0A-2146-A38B-1A291FFCE255}"/>
              </a:ext>
            </a:extLst>
          </p:cNvPr>
          <p:cNvSpPr/>
          <p:nvPr/>
        </p:nvSpPr>
        <p:spPr>
          <a:xfrm>
            <a:off x="2577432" y="1802280"/>
            <a:ext cx="168820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开发</a:t>
            </a:r>
          </a:p>
        </p:txBody>
      </p:sp>
      <p:sp>
        <p:nvSpPr>
          <p:cNvPr id="8" name="右箭头标注 7">
            <a:extLst>
              <a:ext uri="{FF2B5EF4-FFF2-40B4-BE49-F238E27FC236}">
                <a16:creationId xmlns:a16="http://schemas.microsoft.com/office/drawing/2014/main" id="{E7635A0F-FBBC-3D47-B7C0-593A89CDAA3A}"/>
              </a:ext>
            </a:extLst>
          </p:cNvPr>
          <p:cNvSpPr/>
          <p:nvPr/>
        </p:nvSpPr>
        <p:spPr>
          <a:xfrm>
            <a:off x="4265638" y="1802280"/>
            <a:ext cx="170655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部署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20E9CF-12AF-FB4E-86FF-46771405DFFD}"/>
              </a:ext>
            </a:extLst>
          </p:cNvPr>
          <p:cNvSpPr/>
          <p:nvPr/>
        </p:nvSpPr>
        <p:spPr>
          <a:xfrm>
            <a:off x="5953844" y="1802280"/>
            <a:ext cx="1165218" cy="2282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latin typeface="+mn-ea"/>
                <a:ea typeface="+mn-ea"/>
              </a:rPr>
              <a:t>运行</a:t>
            </a:r>
          </a:p>
        </p:txBody>
      </p:sp>
      <p:sp>
        <p:nvSpPr>
          <p:cNvPr id="10" name="操作按钮: 影片 9">
            <a:extLst>
              <a:ext uri="{FF2B5EF4-FFF2-40B4-BE49-F238E27FC236}">
                <a16:creationId xmlns:a16="http://schemas.microsoft.com/office/drawing/2014/main" id="{B36AB82E-9E8F-5E4E-9874-A6A086CDF09F}"/>
              </a:ext>
            </a:extLst>
          </p:cNvPr>
          <p:cNvSpPr/>
          <p:nvPr/>
        </p:nvSpPr>
        <p:spPr>
          <a:xfrm>
            <a:off x="4265638" y="4250513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52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4902440" y="1781163"/>
            <a:ext cx="3359458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solidFill>
                  <a:srgbClr val="000000"/>
                </a:solidFill>
                <a:latin typeface="微软雅黑"/>
                <a:ea typeface="微软雅黑"/>
              </a:rPr>
              <a:t>系统分析设计与实现</a:t>
            </a:r>
            <a:endParaRPr lang="en-US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312524" y="3014817"/>
            <a:ext cx="349276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1850" dirty="0">
                <a:solidFill>
                  <a:srgbClr val="000000"/>
                </a:solidFill>
                <a:latin typeface="微软雅黑"/>
                <a:ea typeface="微软雅黑"/>
              </a:rPr>
              <a:t>性能度量和压力测试</a:t>
            </a:r>
            <a:endParaRPr lang="en-US" sz="185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312524" y="1781163"/>
            <a:ext cx="3415003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>
                <a:latin typeface="微软雅黑"/>
                <a:ea typeface="微软雅黑"/>
              </a:rPr>
              <a:t>课程介绍和课程目标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4902440" y="3014817"/>
            <a:ext cx="350387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latin typeface="微软雅黑"/>
                <a:ea typeface="微软雅黑"/>
              </a:rPr>
              <a:t>架构</a:t>
            </a:r>
            <a:r>
              <a:rPr lang="zh-CN" altLang="en-US" sz="2000" dirty="0">
                <a:latin typeface="微软雅黑"/>
                <a:ea typeface="微软雅黑"/>
              </a:rPr>
              <a:t>持续优化和</a:t>
            </a:r>
            <a:r>
              <a:rPr lang="en-US" sz="2000" dirty="0" err="1">
                <a:latin typeface="微软雅黑"/>
                <a:ea typeface="微软雅黑"/>
              </a:rPr>
              <a:t>演</a:t>
            </a:r>
            <a:r>
              <a:rPr lang="zh-CN" altLang="en-US" sz="2000" dirty="0">
                <a:latin typeface="微软雅黑"/>
                <a:ea typeface="微软雅黑"/>
              </a:rPr>
              <a:t>进</a:t>
            </a:r>
            <a:endParaRPr lang="en-US" sz="2000" dirty="0">
              <a:latin typeface="微软雅黑"/>
              <a:ea typeface="微软雅黑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225ED94F-C023-41B2-B22F-7B0B873F90EF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课程内容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掌握基本秒杀系统的设计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掌握秒杀系统的分析方法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能独立实现基本的秒杀系统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9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ADEEA9-3D81-704B-B20A-66A1FB9C3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510" y="1275606"/>
            <a:ext cx="4861002" cy="379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8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3792007-61E2-624D-A409-A4E9BE3B3A7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压测准备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48A95B7-BAEA-5C4E-A9F0-4893EF31CD8A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latin typeface="微软雅黑"/>
                <a:ea typeface="微软雅黑"/>
              </a:rPr>
              <a:t>压力测试理论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2249802-3C2A-9B40-A8E6-347FFABC7112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7F9DEAA-8AE1-1A43-8195-A9C98B4EB391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压测结果分析</a:t>
            </a:r>
          </a:p>
        </p:txBody>
      </p:sp>
    </p:spTree>
    <p:extLst>
      <p:ext uri="{BB962C8B-B14F-4D97-AF65-F5344CB8AC3E}">
        <p14:creationId xmlns:p14="http://schemas.microsoft.com/office/powerpoint/2010/main" val="396778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压测测试理论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1026" name="Picture 2" descr="4143AE22-9DBC-44C6-8DC4-496CF2BD3600.png">
            <a:extLst>
              <a:ext uri="{FF2B5EF4-FFF2-40B4-BE49-F238E27FC236}">
                <a16:creationId xmlns:a16="http://schemas.microsoft.com/office/drawing/2014/main" id="{1D9F56B0-5027-3F47-AF1D-EBB236827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75606"/>
            <a:ext cx="3919538" cy="37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17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压测准备（</a:t>
            </a:r>
            <a:r>
              <a:rPr lang="en-US" altLang="zh-CN" sz="22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Jmeter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050" name="Picture 2" descr="F6BB0754-2E6B-4682-AF73-6D9DA5CE6295.png">
            <a:extLst>
              <a:ext uri="{FF2B5EF4-FFF2-40B4-BE49-F238E27FC236}">
                <a16:creationId xmlns:a16="http://schemas.microsoft.com/office/drawing/2014/main" id="{144BC039-4B79-5544-9CFC-F190A0CEE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76" y="2001974"/>
            <a:ext cx="8085275" cy="124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4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4150523" y="3469569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35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压测执行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pic>
        <p:nvPicPr>
          <p:cNvPr id="4098" name="Picture 2" descr="06BC258C-C3D5-47DD-AB2B-7ADA41ED70A2.png">
            <a:extLst>
              <a:ext uri="{FF2B5EF4-FFF2-40B4-BE49-F238E27FC236}">
                <a16:creationId xmlns:a16="http://schemas.microsoft.com/office/drawing/2014/main" id="{76671AEF-2E3A-D847-B094-F7F81133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13" y="2077690"/>
            <a:ext cx="8177049" cy="222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96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压测结果分析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3901954" y="2460576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11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Jmeter压力测试</a:t>
            </a:r>
            <a:endParaRPr lang="en-US" alt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压测理论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压测结果分析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75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21B2125-A2F0-CF48-BFA1-C1FD47F0DC1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压测准备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2548DB4-485F-4745-9595-ADD81FD627AB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latin typeface="微软雅黑"/>
                <a:ea typeface="微软雅黑"/>
              </a:rPr>
              <a:t>秒杀架构演进</a:t>
            </a:r>
            <a:endParaRPr lang="zh-CN" sz="2000" dirty="0">
              <a:latin typeface="微软雅黑"/>
              <a:ea typeface="微软雅黑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9A829F0-2323-564D-AF43-58CE260FFC01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89693BD-52C7-EC4E-8AD4-D4E71B2DA3C4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压测结果分析</a:t>
            </a:r>
          </a:p>
        </p:txBody>
      </p:sp>
    </p:spTree>
    <p:extLst>
      <p:ext uri="{BB962C8B-B14F-4D97-AF65-F5344CB8AC3E}">
        <p14:creationId xmlns:p14="http://schemas.microsoft.com/office/powerpoint/2010/main" val="96811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093705" y="1737425"/>
            <a:ext cx="3896048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通用架构设计理论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093705" y="2811194"/>
            <a:ext cx="3896048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秒杀系统架构设计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145541" y="4172101"/>
            <a:ext cx="1823667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存储设计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5166086" y="4172101"/>
            <a:ext cx="1823667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solidFill>
                  <a:srgbClr val="000000"/>
                </a:solidFill>
                <a:latin typeface="微软雅黑"/>
                <a:ea typeface="微软雅黑"/>
              </a:rPr>
              <a:t>应用设计</a:t>
            </a:r>
          </a:p>
        </p:txBody>
      </p:sp>
      <p:sp>
        <p:nvSpPr>
          <p:cNvPr id="11" name="下箭头 10"/>
          <p:cNvSpPr/>
          <p:nvPr/>
        </p:nvSpPr>
        <p:spPr>
          <a:xfrm>
            <a:off x="4818910" y="2397595"/>
            <a:ext cx="324590" cy="411979"/>
          </a:xfrm>
          <a:prstGeom prst="downArrow">
            <a:avLst/>
          </a:prstGeom>
          <a:solidFill>
            <a:srgbClr val="FFE59A"/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文本框 11"/>
          <p:cNvSpPr txBox="1"/>
          <p:nvPr/>
        </p:nvSpPr>
        <p:spPr>
          <a:xfrm>
            <a:off x="5093566" y="2403945"/>
            <a:ext cx="1778000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/>
                <a:ea typeface="微软雅黑"/>
              </a:rPr>
              <a:t>理论 到 实践</a:t>
            </a:r>
          </a:p>
        </p:txBody>
      </p:sp>
      <p:sp>
        <p:nvSpPr>
          <p:cNvPr id="13" name="下箭头 12"/>
          <p:cNvSpPr/>
          <p:nvPr/>
        </p:nvSpPr>
        <p:spPr>
          <a:xfrm>
            <a:off x="4818910" y="3444195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4" name="下箭头 13"/>
          <p:cNvSpPr/>
          <p:nvPr/>
        </p:nvSpPr>
        <p:spPr>
          <a:xfrm>
            <a:off x="3901430" y="3806364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5" name="下箭头 14"/>
          <p:cNvSpPr/>
          <p:nvPr/>
        </p:nvSpPr>
        <p:spPr>
          <a:xfrm>
            <a:off x="5896575" y="3806364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6" name="矩形 15"/>
          <p:cNvSpPr/>
          <p:nvPr/>
        </p:nvSpPr>
        <p:spPr>
          <a:xfrm>
            <a:off x="3980462" y="3787511"/>
            <a:ext cx="2159771" cy="1747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7" name="文本框 16"/>
          <p:cNvSpPr txBox="1"/>
          <p:nvPr/>
        </p:nvSpPr>
        <p:spPr>
          <a:xfrm>
            <a:off x="5143500" y="3444195"/>
            <a:ext cx="1778000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/>
                <a:ea typeface="微软雅黑"/>
              </a:rPr>
              <a:t>自顶向下、分而治之</a:t>
            </a:r>
            <a:endParaRPr lang="zh-CN" sz="1200" dirty="0">
              <a:solidFill>
                <a:srgbClr val="FF0000"/>
              </a:solidFill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86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课程简介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课程目标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A71ED9-B78F-C74F-A9A1-49A7A7BF2CA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544" y="2500766"/>
            <a:ext cx="2318164" cy="21469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02DFE98-7B00-574F-8FBD-3320012A997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2001974"/>
            <a:ext cx="879356" cy="83628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BF24734-3C56-1D4A-98CE-9604A2AB953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3075744"/>
            <a:ext cx="879356" cy="83628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ED84A20-E251-494E-87EB-D1D279BE5A6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4136903"/>
            <a:ext cx="879356" cy="83628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8AC4923-81F4-ED44-979E-8B721C2D788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2164187"/>
            <a:ext cx="879356" cy="83628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EBE7ED3-E34D-8045-90F3-5847BA1655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2164187"/>
            <a:ext cx="879356" cy="83628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5595C7F-9A2A-B242-AA0D-6170D8E046F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3668911"/>
            <a:ext cx="879356" cy="8362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6C9DD5-492B-004D-8CCB-B80E1B27564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3668911"/>
            <a:ext cx="879356" cy="836280"/>
          </a:xfrm>
          <a:prstGeom prst="rect">
            <a:avLst/>
          </a:prstGeom>
        </p:spPr>
      </p:pic>
      <p:sp>
        <p:nvSpPr>
          <p:cNvPr id="28" name="右箭头 27">
            <a:extLst>
              <a:ext uri="{FF2B5EF4-FFF2-40B4-BE49-F238E27FC236}">
                <a16:creationId xmlns:a16="http://schemas.microsoft.com/office/drawing/2014/main" id="{ADB3D760-74C2-AC4B-B4CC-38F852CCF357}"/>
              </a:ext>
            </a:extLst>
          </p:cNvPr>
          <p:cNvSpPr/>
          <p:nvPr/>
        </p:nvSpPr>
        <p:spPr>
          <a:xfrm>
            <a:off x="2694972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DCD7E0D0-C4CE-274F-A76A-FF424E9E1EC1}"/>
              </a:ext>
            </a:extLst>
          </p:cNvPr>
          <p:cNvSpPr/>
          <p:nvPr/>
        </p:nvSpPr>
        <p:spPr>
          <a:xfrm>
            <a:off x="4880781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415010C6-7D8D-3C4E-BFDE-38569AED518F}"/>
              </a:ext>
            </a:extLst>
          </p:cNvPr>
          <p:cNvSpPr/>
          <p:nvPr/>
        </p:nvSpPr>
        <p:spPr>
          <a:xfrm>
            <a:off x="6251207" y="2151487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E826B04-CF4F-CB40-BDF2-F90CE3CE87DC}"/>
              </a:ext>
            </a:extLst>
          </p:cNvPr>
          <p:cNvSpPr/>
          <p:nvPr/>
        </p:nvSpPr>
        <p:spPr>
          <a:xfrm>
            <a:off x="6251207" y="3668911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BF81D43-A60B-D048-849E-C10393CD6B42}"/>
              </a:ext>
            </a:extLst>
          </p:cNvPr>
          <p:cNvSpPr txBox="1"/>
          <p:nvPr/>
        </p:nvSpPr>
        <p:spPr>
          <a:xfrm>
            <a:off x="5107789" y="2953553"/>
            <a:ext cx="588988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归类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EDD3AB-9FC1-B240-BA8F-CC48082A6347}"/>
              </a:ext>
            </a:extLst>
          </p:cNvPr>
          <p:cNvSpPr txBox="1"/>
          <p:nvPr/>
        </p:nvSpPr>
        <p:spPr>
          <a:xfrm>
            <a:off x="2946025" y="2953553"/>
            <a:ext cx="588988" cy="38717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拆解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026538F-A266-F94F-B586-DDEAE21461C8}"/>
              </a:ext>
            </a:extLst>
          </p:cNvPr>
          <p:cNvSpPr txBox="1"/>
          <p:nvPr/>
        </p:nvSpPr>
        <p:spPr>
          <a:xfrm>
            <a:off x="1307455" y="228631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复杂问题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E0DB1CA-E2F4-124A-ADB6-4159495A3555}"/>
              </a:ext>
            </a:extLst>
          </p:cNvPr>
          <p:cNvSpPr txBox="1"/>
          <p:nvPr/>
        </p:nvSpPr>
        <p:spPr>
          <a:xfrm>
            <a:off x="3951708" y="1671774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简单问题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A022623-8280-2141-AF2C-A1E884691418}"/>
              </a:ext>
            </a:extLst>
          </p:cNvPr>
          <p:cNvSpPr txBox="1"/>
          <p:nvPr/>
        </p:nvSpPr>
        <p:spPr>
          <a:xfrm>
            <a:off x="6723331" y="182128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同类问题</a:t>
            </a:r>
          </a:p>
        </p:txBody>
      </p:sp>
      <p:sp>
        <p:nvSpPr>
          <p:cNvPr id="37" name="六角星 36">
            <a:extLst>
              <a:ext uri="{FF2B5EF4-FFF2-40B4-BE49-F238E27FC236}">
                <a16:creationId xmlns:a16="http://schemas.microsoft.com/office/drawing/2014/main" id="{A71C4678-A293-E041-ACB8-EF45C460BDDA}"/>
              </a:ext>
            </a:extLst>
          </p:cNvPr>
          <p:cNvSpPr/>
          <p:nvPr/>
        </p:nvSpPr>
        <p:spPr>
          <a:xfrm>
            <a:off x="3697373" y="2695714"/>
            <a:ext cx="1286775" cy="1322935"/>
          </a:xfrm>
          <a:prstGeom prst="star6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1600" dirty="0"/>
              <a:t>分层</a:t>
            </a:r>
            <a:endParaRPr lang="en-US" altLang="zh-CN" sz="1600" dirty="0"/>
          </a:p>
          <a:p>
            <a:pPr algn="ctr"/>
            <a:r>
              <a:rPr lang="zh-CN" sz="1600" dirty="0"/>
              <a:t>模块化</a:t>
            </a:r>
          </a:p>
        </p:txBody>
      </p:sp>
    </p:spTree>
    <p:extLst>
      <p:ext uri="{BB962C8B-B14F-4D97-AF65-F5344CB8AC3E}">
        <p14:creationId xmlns:p14="http://schemas.microsoft.com/office/powerpoint/2010/main" val="5886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C6AB3B73-2F4A-3F49-9FC7-59FD597F457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408386" y="1891862"/>
            <a:ext cx="6537436" cy="28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6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A42C7E-1DC3-5E4D-8747-F3FD07C2117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912882" y="1917891"/>
            <a:ext cx="5770179" cy="285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2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E54ED88-0659-784D-959B-C65F4DF7B1DA}"/>
              </a:ext>
            </a:extLst>
          </p:cNvPr>
          <p:cNvSpPr/>
          <p:nvPr/>
        </p:nvSpPr>
        <p:spPr>
          <a:xfrm>
            <a:off x="1233107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高性能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D46E077-AB1E-144E-A0AB-BD8BA52B79F8}"/>
              </a:ext>
            </a:extLst>
          </p:cNvPr>
          <p:cNvSpPr/>
          <p:nvPr/>
        </p:nvSpPr>
        <p:spPr>
          <a:xfrm>
            <a:off x="2432905" y="2535569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高可用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B18B7E3-78DB-E248-B150-2D2CF714E663}"/>
              </a:ext>
            </a:extLst>
          </p:cNvPr>
          <p:cNvSpPr/>
          <p:nvPr/>
        </p:nvSpPr>
        <p:spPr>
          <a:xfrm>
            <a:off x="3811092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可伸缩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CC6CAE-C5AC-CF46-AB34-D69BD7795FC8}"/>
              </a:ext>
            </a:extLst>
          </p:cNvPr>
          <p:cNvSpPr/>
          <p:nvPr/>
        </p:nvSpPr>
        <p:spPr>
          <a:xfrm>
            <a:off x="4988672" y="2646642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可扩展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F507C00-42C5-3948-A133-786CA914D8A5}"/>
              </a:ext>
            </a:extLst>
          </p:cNvPr>
          <p:cNvSpPr/>
          <p:nvPr/>
        </p:nvSpPr>
        <p:spPr>
          <a:xfrm>
            <a:off x="6310670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安全性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D9D8A5-49F3-F648-BC88-E4FC0A598438}"/>
              </a:ext>
            </a:extLst>
          </p:cNvPr>
          <p:cNvSpPr txBox="1"/>
          <p:nvPr/>
        </p:nvSpPr>
        <p:spPr>
          <a:xfrm>
            <a:off x="3904895" y="4331412"/>
            <a:ext cx="164482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2000" b="0" dirty="0">
                <a:latin typeface="+mn-ea"/>
                <a:ea typeface="+mn-ea"/>
              </a:rPr>
              <a:t>5大架构维度</a:t>
            </a:r>
          </a:p>
        </p:txBody>
      </p: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98680FC5-09F9-8D40-851B-BE304570B4E1}"/>
              </a:ext>
            </a:extLst>
          </p:cNvPr>
          <p:cNvSpPr/>
          <p:nvPr/>
        </p:nvSpPr>
        <p:spPr>
          <a:xfrm>
            <a:off x="2121832" y="4046385"/>
            <a:ext cx="5487881" cy="688762"/>
          </a:xfrm>
          <a:prstGeom prst="curvedUp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183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存储设计（缓存）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9FA515-F6BA-5D4C-AAAF-BD539FF8E51D}"/>
              </a:ext>
            </a:extLst>
          </p:cNvPr>
          <p:cNvSpPr txBox="1"/>
          <p:nvPr/>
        </p:nvSpPr>
        <p:spPr>
          <a:xfrm>
            <a:off x="467544" y="2111005"/>
            <a:ext cx="2427180" cy="56909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FA9F167-9331-8543-9C4C-F5508673C0B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61444" y="1776408"/>
            <a:ext cx="4241800" cy="327352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D4BF03-F053-E94B-8ECA-67E1C848944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312167" y="2729955"/>
            <a:ext cx="1212059" cy="12516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18" name="圆角矩形 17">
            <a:extLst>
              <a:ext uri="{FF2B5EF4-FFF2-40B4-BE49-F238E27FC236}">
                <a16:creationId xmlns:a16="http://schemas.microsoft.com/office/drawing/2014/main" id="{17911153-03D7-124A-98A0-A39CA46ED677}"/>
              </a:ext>
            </a:extLst>
          </p:cNvPr>
          <p:cNvSpPr/>
          <p:nvPr/>
        </p:nvSpPr>
        <p:spPr>
          <a:xfrm>
            <a:off x="3524226" y="2813973"/>
            <a:ext cx="3305637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2000" dirty="0">
                <a:latin typeface="+mn-ea"/>
                <a:ea typeface="+mn-ea"/>
              </a:rPr>
              <a:t>1、缓存</a:t>
            </a:r>
            <a:r>
              <a:rPr lang="zh-CN" altLang="en-US" sz="2000" dirty="0">
                <a:latin typeface="+mn-ea"/>
                <a:ea typeface="+mn-ea"/>
              </a:rPr>
              <a:t>如何更新？</a:t>
            </a:r>
            <a:endParaRPr lang="en-US" altLang="zh-CN" sz="2000" dirty="0">
              <a:latin typeface="+mn-ea"/>
              <a:ea typeface="+mn-ea"/>
            </a:endParaRPr>
          </a:p>
          <a:p>
            <a:r>
              <a:rPr lang="zh-CN" sz="2000" dirty="0">
                <a:latin typeface="+mn-ea"/>
                <a:ea typeface="+mn-ea"/>
              </a:rPr>
              <a:t>2、</a:t>
            </a:r>
            <a:r>
              <a:rPr lang="zh-CN" altLang="en-US" sz="2000" dirty="0">
                <a:latin typeface="+mn-ea"/>
                <a:ea typeface="+mn-ea"/>
              </a:rPr>
              <a:t>如何设计缓存失效？</a:t>
            </a:r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47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08227" y="4464022"/>
            <a:ext cx="2083261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b="1"/>
              <a:t>阶段一：</a:t>
            </a:r>
            <a:r>
              <a:rPr lang="zh-CN" sz="1400" b="0"/>
              <a:t>混合部署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/>
        </p:blipFill>
        <p:spPr>
          <a:xfrm>
            <a:off x="2124212" y="1076283"/>
            <a:ext cx="5394064" cy="334214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706626" y="1010237"/>
            <a:ext cx="5053308" cy="360271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05386" y="4612953"/>
            <a:ext cx="29675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阶段二：</a:t>
            </a:r>
            <a:r>
              <a:rPr lang="zh-CN" sz="1400"/>
              <a:t>系统独立部署、答题</a:t>
            </a:r>
          </a:p>
          <a:p>
            <a:r>
              <a:rPr lang="zh-CN" sz="1400"/>
              <a:t>预计流量：10w/s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142755" y="1069793"/>
            <a:ext cx="5603418" cy="35347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82620" y="4604534"/>
            <a:ext cx="37803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阶段三：</a:t>
            </a:r>
            <a:r>
              <a:rPr lang="zh-CN" sz="1400"/>
              <a:t>动静分离、限流保护、本地缓存</a:t>
            </a:r>
          </a:p>
          <a:p>
            <a:r>
              <a:rPr lang="zh-CN" sz="1400"/>
              <a:t>预计流量：100w/s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766916" y="459872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 性能优化</a:t>
            </a:r>
          </a:p>
        </p:txBody>
      </p:sp>
      <p:sp>
        <p:nvSpPr>
          <p:cNvPr id="7" name="可选流程 6"/>
          <p:cNvSpPr/>
          <p:nvPr/>
        </p:nvSpPr>
        <p:spPr>
          <a:xfrm>
            <a:off x="449560" y="1847029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应用性能优化</a:t>
            </a:r>
          </a:p>
        </p:txBody>
      </p:sp>
      <p:sp>
        <p:nvSpPr>
          <p:cNvPr id="8" name="可选流程 7"/>
          <p:cNvSpPr/>
          <p:nvPr/>
        </p:nvSpPr>
        <p:spPr>
          <a:xfrm>
            <a:off x="449560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秒杀关键设计</a:t>
            </a:r>
          </a:p>
        </p:txBody>
      </p:sp>
      <p:sp>
        <p:nvSpPr>
          <p:cNvPr id="9" name="可选流程 8"/>
          <p:cNvSpPr/>
          <p:nvPr/>
        </p:nvSpPr>
        <p:spPr>
          <a:xfrm>
            <a:off x="2854982" y="4194226"/>
            <a:ext cx="3081568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安全设计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94562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1" name="文本框 10"/>
          <p:cNvSpPr txBox="1"/>
          <p:nvPr/>
        </p:nvSpPr>
        <p:spPr>
          <a:xfrm>
            <a:off x="1008307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内部优化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079605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4" name="可选流程 13"/>
          <p:cNvSpPr/>
          <p:nvPr/>
        </p:nvSpPr>
        <p:spPr>
          <a:xfrm>
            <a:off x="3234604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集群流量控制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037054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外部隔离</a:t>
            </a:r>
          </a:p>
        </p:txBody>
      </p:sp>
      <p:sp>
        <p:nvSpPr>
          <p:cNvPr id="17" name="可选流程 16"/>
          <p:cNvSpPr/>
          <p:nvPr/>
        </p:nvSpPr>
        <p:spPr>
          <a:xfrm>
            <a:off x="6121612" y="284008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缓存设计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966613" y="152784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9" name="文本框 18"/>
          <p:cNvSpPr txBox="1"/>
          <p:nvPr/>
        </p:nvSpPr>
        <p:spPr>
          <a:xfrm>
            <a:off x="6924062" y="113255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链路优化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593784" y="943249"/>
            <a:ext cx="6711922" cy="42003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>
            <a:extLst>
              <a:ext uri="{FF2B5EF4-FFF2-40B4-BE49-F238E27FC236}">
                <a16:creationId xmlns:a16="http://schemas.microsoft.com/office/drawing/2014/main" id="{FC28E51E-5D71-4CDA-9788-D3C03DE74678}"/>
              </a:ext>
            </a:extLst>
          </p:cNvPr>
          <p:cNvSpPr>
            <a:spLocks/>
          </p:cNvSpPr>
          <p:nvPr/>
        </p:nvSpPr>
        <p:spPr>
          <a:xfrm>
            <a:off x="578722" y="1947785"/>
            <a:ext cx="7830988" cy="142289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本课程通过历年电商双十一中最常见的秒杀业务场景，来学习在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超高并发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场景下，如何保障秒杀系统的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A967314-D943-4F30-911A-6828C715A1F4}"/>
              </a:ext>
            </a:extLst>
          </p:cNvPr>
          <p:cNvSpPr/>
          <p:nvPr/>
        </p:nvSpPr>
        <p:spPr>
          <a:xfrm>
            <a:off x="1967344" y="2540056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C52F2B78-42E6-4694-AFDD-CF86C1C6578F}"/>
              </a:ext>
            </a:extLst>
          </p:cNvPr>
          <p:cNvSpPr/>
          <p:nvPr/>
        </p:nvSpPr>
        <p:spPr>
          <a:xfrm>
            <a:off x="6289965" y="2546983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7733D564-CEF5-4D10-805B-FC0FBB184CB3}"/>
              </a:ext>
            </a:extLst>
          </p:cNvPr>
          <p:cNvSpPr/>
          <p:nvPr/>
        </p:nvSpPr>
        <p:spPr>
          <a:xfrm>
            <a:off x="7287492" y="2540056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F138FD45-D675-4A28-AF05-BF28974B3926}"/>
              </a:ext>
            </a:extLst>
          </p:cNvPr>
          <p:cNvSpPr/>
          <p:nvPr/>
        </p:nvSpPr>
        <p:spPr>
          <a:xfrm>
            <a:off x="1717962" y="3000161"/>
            <a:ext cx="101831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">
            <a:extLst>
              <a:ext uri="{FF2B5EF4-FFF2-40B4-BE49-F238E27FC236}">
                <a16:creationId xmlns:a16="http://schemas.microsoft.com/office/drawing/2014/main" id="{3A3F64FD-A273-4653-BB59-9060328F611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5334E8-83B5-CF44-A9D3-44C20495E90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94836" y="3402250"/>
            <a:ext cx="1388061" cy="128554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6834077A-A5E7-FC43-BCB9-9DA713C8511A}"/>
              </a:ext>
            </a:extLst>
          </p:cNvPr>
          <p:cNvSpPr/>
          <p:nvPr/>
        </p:nvSpPr>
        <p:spPr>
          <a:xfrm>
            <a:off x="3134116" y="3474938"/>
            <a:ext cx="4694068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1800"/>
              <a:t>什么是系统的高可用、一致性和高性能呢？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639510-2E1B-014D-8383-D25D236775DF}"/>
              </a:ext>
            </a:extLst>
          </p:cNvPr>
          <p:cNvSpPr txBox="1"/>
          <p:nvPr/>
        </p:nvSpPr>
        <p:spPr>
          <a:xfrm>
            <a:off x="-1082566" y="-107205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91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382011" y="940611"/>
            <a:ext cx="7035860" cy="416600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897587" y="1132544"/>
            <a:ext cx="8096890" cy="333868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410359" y="940611"/>
            <a:ext cx="7025192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284160" y="48270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22683" y="1001084"/>
            <a:ext cx="6712876" cy="391228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667994" y="1035668"/>
            <a:ext cx="6429375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90654" y="940611"/>
            <a:ext cx="5162692" cy="407631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00410" y="940611"/>
            <a:ext cx="6573314" cy="409932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773691" y="1316882"/>
            <a:ext cx="7956067" cy="295024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758990" y="1070124"/>
            <a:ext cx="6627104" cy="399023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78190" y="1021158"/>
            <a:ext cx="6774463" cy="38691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A2E16FE-4A42-AB4C-9F31-1E8E0190EA2D}"/>
              </a:ext>
            </a:extLst>
          </p:cNvPr>
          <p:cNvSpPr/>
          <p:nvPr/>
        </p:nvSpPr>
        <p:spPr>
          <a:xfrm>
            <a:off x="631092" y="3024423"/>
            <a:ext cx="1388634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dirty="0"/>
              <a:t>秒杀系统衡量</a:t>
            </a:r>
          </a:p>
          <a:p>
            <a:pPr algn="ctr"/>
            <a:r>
              <a:rPr lang="zh-CN" dirty="0"/>
              <a:t>三大核心指标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C13171F-8AB2-124C-B86A-2B2B3F85DB91}"/>
              </a:ext>
            </a:extLst>
          </p:cNvPr>
          <p:cNvSpPr/>
          <p:nvPr/>
        </p:nvSpPr>
        <p:spPr>
          <a:xfrm>
            <a:off x="3136206" y="3049151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一致性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准</a:t>
            </a:r>
            <a:r>
              <a:rPr lang="zh-CN"/>
              <a:t>】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C833C11-D226-174B-87D6-1CC8BD55E489}"/>
              </a:ext>
            </a:extLst>
          </p:cNvPr>
          <p:cNvSpPr/>
          <p:nvPr/>
        </p:nvSpPr>
        <p:spPr>
          <a:xfrm>
            <a:off x="3136206" y="4176712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高性能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快</a:t>
            </a:r>
            <a:r>
              <a:rPr lang="zh-CN"/>
              <a:t>】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3F5A201-D964-7D49-A25B-6F7FF4206B83}"/>
              </a:ext>
            </a:extLst>
          </p:cNvPr>
          <p:cNvSpPr/>
          <p:nvPr/>
        </p:nvSpPr>
        <p:spPr>
          <a:xfrm>
            <a:off x="3136206" y="1921590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高可用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稳</a:t>
            </a:r>
            <a:r>
              <a:rPr lang="zh-CN"/>
              <a:t>】</a:t>
            </a:r>
          </a:p>
        </p:txBody>
      </p: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89F9BA62-9762-A242-90DD-A46C905732BC}"/>
              </a:ext>
            </a:extLst>
          </p:cNvPr>
          <p:cNvCxnSpPr/>
          <p:nvPr/>
        </p:nvCxnSpPr>
        <p:spPr>
          <a:xfrm flipV="1">
            <a:off x="2030835" y="2280115"/>
            <a:ext cx="1133125" cy="1088689"/>
          </a:xfrm>
          <a:prstGeom prst="bentConnector3">
            <a:avLst/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EA4B7682-8BB9-F947-AE0E-736CE0EA685B}"/>
              </a:ext>
            </a:extLst>
          </p:cNvPr>
          <p:cNvCxnSpPr/>
          <p:nvPr/>
        </p:nvCxnSpPr>
        <p:spPr>
          <a:xfrm>
            <a:off x="2030835" y="3391022"/>
            <a:ext cx="1155343" cy="1122016"/>
          </a:xfrm>
          <a:prstGeom prst="bentConnector3">
            <a:avLst>
              <a:gd name="adj1" fmla="val 4903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10602C6A-DD6C-674D-AA2F-8BE51CBAD244}"/>
              </a:ext>
            </a:extLst>
          </p:cNvPr>
          <p:cNvCxnSpPr/>
          <p:nvPr/>
        </p:nvCxnSpPr>
        <p:spPr>
          <a:xfrm>
            <a:off x="2130817" y="3368804"/>
            <a:ext cx="1033144" cy="22218"/>
          </a:xfrm>
          <a:prstGeom prst="bentConnector3">
            <a:avLst>
              <a:gd name="adj1" fmla="val 4354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sp>
        <p:nvSpPr>
          <p:cNvPr id="15" name=" 14">
            <a:extLst>
              <a:ext uri="{FF2B5EF4-FFF2-40B4-BE49-F238E27FC236}">
                <a16:creationId xmlns:a16="http://schemas.microsoft.com/office/drawing/2014/main" id="{6401C46D-04AB-0E4F-8F91-E0AC96906F65}"/>
              </a:ext>
            </a:extLst>
          </p:cNvPr>
          <p:cNvSpPr/>
          <p:nvPr/>
        </p:nvSpPr>
        <p:spPr>
          <a:xfrm>
            <a:off x="4680619" y="1898667"/>
            <a:ext cx="4242664" cy="747974"/>
          </a:xfrm>
          <a:solidFill>
            <a:srgbClr val="FFE1B2"/>
          </a:solidFill>
        </p:spPr>
        <p:txBody>
          <a:bodyPr anchor="ctr"/>
          <a:lstStyle/>
          <a:p>
            <a:pPr algn="dist"/>
            <a:endParaRPr lang="zh-CN" dirty="0"/>
          </a:p>
        </p:txBody>
      </p:sp>
      <p:sp>
        <p:nvSpPr>
          <p:cNvPr id="16" name=" 15">
            <a:extLst>
              <a:ext uri="{FF2B5EF4-FFF2-40B4-BE49-F238E27FC236}">
                <a16:creationId xmlns:a16="http://schemas.microsoft.com/office/drawing/2014/main" id="{958DD505-B506-7E46-A74E-C189CA1AE433}"/>
              </a:ext>
            </a:extLst>
          </p:cNvPr>
          <p:cNvSpPr/>
          <p:nvPr/>
        </p:nvSpPr>
        <p:spPr>
          <a:xfrm>
            <a:off x="4892649" y="1018796"/>
            <a:ext cx="3893999" cy="548227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7" name=" 16">
            <a:extLst>
              <a:ext uri="{FF2B5EF4-FFF2-40B4-BE49-F238E27FC236}">
                <a16:creationId xmlns:a16="http://schemas.microsoft.com/office/drawing/2014/main" id="{4114891B-BB96-E54F-A1C0-F5FDFBDD9865}"/>
              </a:ext>
            </a:extLst>
          </p:cNvPr>
          <p:cNvSpPr/>
          <p:nvPr/>
        </p:nvSpPr>
        <p:spPr>
          <a:xfrm>
            <a:off x="1432923" y="1376890"/>
            <a:ext cx="3844062" cy="510774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1AB8EF5-61FF-274B-B5D4-684EF5E32B65}"/>
              </a:ext>
            </a:extLst>
          </p:cNvPr>
          <p:cNvSpPr/>
          <p:nvPr/>
        </p:nvSpPr>
        <p:spPr>
          <a:xfrm>
            <a:off x="4708451" y="1930916"/>
            <a:ext cx="407819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pPr algn="dist"/>
            <a:r>
              <a:rPr lang="zh-CN" altLang="zh-CN" dirty="0">
                <a:solidFill>
                  <a:srgbClr val="FF0000"/>
                </a:solidFill>
              </a:rPr>
              <a:t>高可用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zh-CN" dirty="0"/>
              <a:t>指流量符合预期时肯定要稳定；流量超出预期时也同样不能掉链子，要保证秒杀活动顺利完成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EABF3F3B-65D0-ED45-A0DF-9262555BB538}"/>
              </a:ext>
            </a:extLst>
          </p:cNvPr>
          <p:cNvSpPr/>
          <p:nvPr/>
        </p:nvSpPr>
        <p:spPr>
          <a:xfrm>
            <a:off x="4716901" y="3041086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一致性</a:t>
            </a:r>
            <a:r>
              <a:rPr lang="zh-CN" altLang="zh-CN" dirty="0"/>
              <a:t>，指的是数据的一致性；秒杀5台小米手机，那就只能成交5台，多一台少一台都不行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81D4B695-5152-5345-88CA-3CE98FB767C2}"/>
              </a:ext>
            </a:extLst>
          </p:cNvPr>
          <p:cNvSpPr/>
          <p:nvPr/>
        </p:nvSpPr>
        <p:spPr>
          <a:xfrm>
            <a:off x="4708451" y="4176712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高性能</a:t>
            </a:r>
            <a:r>
              <a:rPr lang="zh-CN" altLang="zh-CN" dirty="0"/>
              <a:t>，指的是系统响应快，用户体验好；不会出现系统异常或下单很慢等情况</a:t>
            </a:r>
          </a:p>
        </p:txBody>
      </p:sp>
    </p:spTree>
    <p:extLst>
      <p:ext uri="{BB962C8B-B14F-4D97-AF65-F5344CB8AC3E}">
        <p14:creationId xmlns:p14="http://schemas.microsoft.com/office/powerpoint/2010/main" val="21484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9" grpId="0" animBg="1"/>
      <p:bldP spid="20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243051" y="1012591"/>
            <a:ext cx="5325287" cy="396581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2358022" y="940611"/>
            <a:ext cx="5509586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4.2.6 秒杀关键设计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232879" y="1049881"/>
            <a:ext cx="7575765" cy="406186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4.2.7 安全设计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75640" y="989577"/>
            <a:ext cx="5192720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312524" y="3070196"/>
            <a:ext cx="4700971" cy="123811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数据一致性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强一致性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弱一致性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最终一致性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1312524" y="1297881"/>
            <a:ext cx="6211134" cy="167536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高并发优化的核心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少请求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少读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少写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读少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写少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2512219" y="471201"/>
            <a:ext cx="4119561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4.3 本章小结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05986" y="2140788"/>
            <a:ext cx="3273872" cy="95156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4800"/>
              <a:t>谢谢！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前序知识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MyBatis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MySQL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Redis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Java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Spring Boot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Eclipse/IDEA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Maven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Linux/Unix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Shell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58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掌握超高并发架构的理论和具体实践方法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掌握电商中秒杀业务及其具体设计和实现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掌握衡量系统架构优劣的理论和度量手段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13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学好这门课需要准备哪些前序知识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学习这门课我们要达到怎样的目标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学完这门课能得到什么收获和提升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88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u="none" strike="noStrike" kern="0" cap="none" spc="0" baseline="0" dirty="0"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系统分析设计和实现</a:t>
            </a: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秒杀的系统分析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0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1849</TotalTime>
  <Words>1890</Words>
  <Application>Microsoft Macintosh PowerPoint</Application>
  <PresentationFormat>全屏显示(16:9)</PresentationFormat>
  <Paragraphs>391</Paragraphs>
  <Slides>55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5" baseType="lpstr">
      <vt:lpstr>等线</vt:lpstr>
      <vt:lpstr>等线 Light</vt:lpstr>
      <vt:lpstr>Microsoft YaHei</vt:lpstr>
      <vt:lpstr>Microsoft YaHei</vt:lpstr>
      <vt:lpstr>Arial</vt:lpstr>
      <vt:lpstr>Calibri</vt:lpstr>
      <vt:lpstr>Calibri Light</vt:lpstr>
      <vt:lpstr>Times New Roman</vt:lpstr>
      <vt:lpstr>Wingdings</vt:lpstr>
      <vt:lpstr>Office 主题​​</vt:lpstr>
      <vt:lpstr>解密双十一之电商秒杀系统实战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解密双十一之电商秒杀系统实战</dc:title>
  <cp:lastModifiedBy>Microsoft Office User</cp:lastModifiedBy>
  <cp:revision>194</cp:revision>
  <dcterms:modified xsi:type="dcterms:W3CDTF">2020-02-29T12:47:42Z</dcterms:modified>
</cp:coreProperties>
</file>